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57"/>
  </p:notesMasterIdLst>
  <p:sldIdLst>
    <p:sldId id="256" r:id="rId6"/>
    <p:sldId id="258" r:id="rId7"/>
    <p:sldId id="280" r:id="rId8"/>
    <p:sldId id="257" r:id="rId9"/>
    <p:sldId id="261" r:id="rId10"/>
    <p:sldId id="308" r:id="rId11"/>
    <p:sldId id="314" r:id="rId12"/>
    <p:sldId id="315" r:id="rId13"/>
    <p:sldId id="260" r:id="rId14"/>
    <p:sldId id="301" r:id="rId15"/>
    <p:sldId id="302" r:id="rId16"/>
    <p:sldId id="303" r:id="rId17"/>
    <p:sldId id="304" r:id="rId18"/>
    <p:sldId id="279" r:id="rId19"/>
    <p:sldId id="286" r:id="rId20"/>
    <p:sldId id="287" r:id="rId21"/>
    <p:sldId id="288" r:id="rId22"/>
    <p:sldId id="305" r:id="rId23"/>
    <p:sldId id="316" r:id="rId24"/>
    <p:sldId id="310" r:id="rId25"/>
    <p:sldId id="289" r:id="rId26"/>
    <p:sldId id="290" r:id="rId27"/>
    <p:sldId id="292" r:id="rId28"/>
    <p:sldId id="293" r:id="rId29"/>
    <p:sldId id="294" r:id="rId30"/>
    <p:sldId id="295" r:id="rId31"/>
    <p:sldId id="262" r:id="rId32"/>
    <p:sldId id="312" r:id="rId33"/>
    <p:sldId id="318" r:id="rId34"/>
    <p:sldId id="317" r:id="rId35"/>
    <p:sldId id="263" r:id="rId36"/>
    <p:sldId id="264" r:id="rId37"/>
    <p:sldId id="265" r:id="rId38"/>
    <p:sldId id="266" r:id="rId39"/>
    <p:sldId id="299" r:id="rId40"/>
    <p:sldId id="297" r:id="rId41"/>
    <p:sldId id="267" r:id="rId42"/>
    <p:sldId id="282" r:id="rId43"/>
    <p:sldId id="268" r:id="rId44"/>
    <p:sldId id="273" r:id="rId45"/>
    <p:sldId id="269" r:id="rId46"/>
    <p:sldId id="274" r:id="rId47"/>
    <p:sldId id="271" r:id="rId48"/>
    <p:sldId id="272" r:id="rId49"/>
    <p:sldId id="283" r:id="rId50"/>
    <p:sldId id="284" r:id="rId51"/>
    <p:sldId id="285" r:id="rId52"/>
    <p:sldId id="275" r:id="rId53"/>
    <p:sldId id="276" r:id="rId54"/>
    <p:sldId id="277" r:id="rId55"/>
    <p:sldId id="296"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949"/>
    <a:srgbClr val="7F8491"/>
    <a:srgbClr val="6D7797"/>
    <a:srgbClr val="505870"/>
    <a:srgbClr val="E1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5352" autoAdjust="0"/>
  </p:normalViewPr>
  <p:slideViewPr>
    <p:cSldViewPr snapToGrid="0" showGuides="1">
      <p:cViewPr>
        <p:scale>
          <a:sx n="70" d="100"/>
          <a:sy n="70" d="100"/>
        </p:scale>
        <p:origin x="-1386" y="-168"/>
      </p:cViewPr>
      <p:guideLst>
        <p:guide orient="horz" pos="4044"/>
        <p:guide orient="horz" pos="438"/>
        <p:guide orient="horz" pos="642"/>
        <p:guide pos="216"/>
        <p:guide pos="554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F90D25-077C-49F3-8873-8A9EBF1B7DA6}" type="datetimeFigureOut">
              <a:rPr lang="en-US" smtClean="0"/>
              <a:pPr/>
              <a:t>7/8/2014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809C91-4332-4930-9F88-DBAF5A1921F6}" type="slidenum">
              <a:rPr lang="en-US" smtClean="0"/>
              <a:pPr/>
              <a:t>‹#›</a:t>
            </a:fld>
            <a:endParaRPr lang="en-US" dirty="0"/>
          </a:p>
        </p:txBody>
      </p:sp>
    </p:spTree>
    <p:extLst>
      <p:ext uri="{BB962C8B-B14F-4D97-AF65-F5344CB8AC3E}">
        <p14:creationId xmlns:p14="http://schemas.microsoft.com/office/powerpoint/2010/main" val="611181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809C91-4332-4930-9F88-DBAF5A1921F6}" type="slidenum">
              <a:rPr lang="en-US" smtClean="0"/>
              <a:pPr/>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494949"/>
                </a:solidFill>
              </a:rPr>
              <a:t>A computer software application that is coded in a browser-supported language (such as JavaScript, combined with a browser-rendered markup language like HTML) to perform certain tasks based on user inputs and reliant on a common web browser (IE, Firefox, etc) to render the application executable</a:t>
            </a:r>
          </a:p>
          <a:p>
            <a:endParaRPr lang="en-US" dirty="0"/>
          </a:p>
        </p:txBody>
      </p:sp>
      <p:sp>
        <p:nvSpPr>
          <p:cNvPr id="4" name="Slide Number Placeholder 3"/>
          <p:cNvSpPr>
            <a:spLocks noGrp="1"/>
          </p:cNvSpPr>
          <p:nvPr>
            <p:ph type="sldNum" sz="quarter" idx="10"/>
          </p:nvPr>
        </p:nvSpPr>
        <p:spPr/>
        <p:txBody>
          <a:bodyPr/>
          <a:lstStyle/>
          <a:p>
            <a:fld id="{04809C91-4332-4930-9F88-DBAF5A1921F6}" type="slidenum">
              <a:rPr lang="en-US" smtClean="0"/>
              <a:pPr/>
              <a:t>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494949"/>
                </a:solidFill>
              </a:rPr>
              <a:t>A computer software application that is coded in a browser-supported language (such as JavaScript, combined with a browser-rendered markup language like HTML) to perform certain tasks based on user inputs and reliant on a common web browser (IE, Firefox, etc) to render the application executable</a:t>
            </a:r>
          </a:p>
          <a:p>
            <a:endParaRPr lang="en-US" dirty="0"/>
          </a:p>
        </p:txBody>
      </p:sp>
      <p:sp>
        <p:nvSpPr>
          <p:cNvPr id="4" name="Slide Number Placeholder 3"/>
          <p:cNvSpPr>
            <a:spLocks noGrp="1"/>
          </p:cNvSpPr>
          <p:nvPr>
            <p:ph type="sldNum" sz="quarter" idx="10"/>
          </p:nvPr>
        </p:nvSpPr>
        <p:spPr/>
        <p:txBody>
          <a:bodyPr/>
          <a:lstStyle/>
          <a:p>
            <a:fld id="{04809C91-4332-4930-9F88-DBAF5A1921F6}" type="slidenum">
              <a:rPr lang="en-US" smtClean="0"/>
              <a:pPr/>
              <a:t>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494949"/>
                </a:solidFill>
              </a:rPr>
              <a:t>A computer software application that is coded in a browser-supported language (such as JavaScript, combined with a browser-rendered markup language like HTML) to perform certain tasks based on user inputs and reliant on a common web browser (IE, Firefox, etc) to render the application executable</a:t>
            </a:r>
          </a:p>
          <a:p>
            <a:endParaRPr lang="en-US" dirty="0"/>
          </a:p>
        </p:txBody>
      </p:sp>
      <p:sp>
        <p:nvSpPr>
          <p:cNvPr id="4" name="Slide Number Placeholder 3"/>
          <p:cNvSpPr>
            <a:spLocks noGrp="1"/>
          </p:cNvSpPr>
          <p:nvPr>
            <p:ph type="sldNum" sz="quarter" idx="10"/>
          </p:nvPr>
        </p:nvSpPr>
        <p:spPr/>
        <p:txBody>
          <a:bodyPr/>
          <a:lstStyle/>
          <a:p>
            <a:fld id="{04809C91-4332-4930-9F88-DBAF5A1921F6}" type="slidenum">
              <a:rPr lang="en-US" smtClean="0"/>
              <a:pPr/>
              <a:t>10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494949"/>
                </a:solidFill>
              </a:rPr>
              <a:t>A computer software application that is coded in a browser-supported language (such as JavaScript, combined with a browser-rendered markup language like HTML) to perform certain tasks based on user inputs and reliant on a common web browser (IE, Firefox, etc) to render the application executable</a:t>
            </a:r>
          </a:p>
          <a:p>
            <a:endParaRPr lang="en-US" dirty="0"/>
          </a:p>
        </p:txBody>
      </p:sp>
      <p:sp>
        <p:nvSpPr>
          <p:cNvPr id="4" name="Slide Number Placeholder 3"/>
          <p:cNvSpPr>
            <a:spLocks noGrp="1"/>
          </p:cNvSpPr>
          <p:nvPr>
            <p:ph type="sldNum" sz="quarter" idx="10"/>
          </p:nvPr>
        </p:nvSpPr>
        <p:spPr/>
        <p:txBody>
          <a:bodyPr/>
          <a:lstStyle/>
          <a:p>
            <a:fld id="{04809C91-4332-4930-9F88-DBAF5A1921F6}"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494949"/>
                </a:solidFill>
              </a:rPr>
              <a:t>A computer software application that is coded in a browser-supported language (such as JavaScript, combined with a browser-rendered markup language like HTML) to perform certain tasks based on user inputs and reliant on a common web browser (IE, Firefox, etc) to render the application executable</a:t>
            </a:r>
          </a:p>
          <a:p>
            <a:endParaRPr lang="en-US" dirty="0"/>
          </a:p>
        </p:txBody>
      </p:sp>
      <p:sp>
        <p:nvSpPr>
          <p:cNvPr id="4" name="Slide Number Placeholder 3"/>
          <p:cNvSpPr>
            <a:spLocks noGrp="1"/>
          </p:cNvSpPr>
          <p:nvPr>
            <p:ph type="sldNum" sz="quarter" idx="10"/>
          </p:nvPr>
        </p:nvSpPr>
        <p:spPr/>
        <p:txBody>
          <a:bodyPr/>
          <a:lstStyle/>
          <a:p>
            <a:fld id="{04809C91-4332-4930-9F88-DBAF5A1921F6}"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494949"/>
                </a:solidFill>
              </a:rPr>
              <a:t>A computer software application that is coded in a browser-supported language (such as JavaScript, combined with a browser-rendered markup language like HTML) to perform certain tasks based on user inputs and reliant on a common web browser (IE, Firefox, etc) to render the application executable</a:t>
            </a:r>
          </a:p>
          <a:p>
            <a:endParaRPr lang="en-US" dirty="0"/>
          </a:p>
        </p:txBody>
      </p:sp>
      <p:sp>
        <p:nvSpPr>
          <p:cNvPr id="4" name="Slide Number Placeholder 3"/>
          <p:cNvSpPr>
            <a:spLocks noGrp="1"/>
          </p:cNvSpPr>
          <p:nvPr>
            <p:ph type="sldNum" sz="quarter" idx="10"/>
          </p:nvPr>
        </p:nvSpPr>
        <p:spPr/>
        <p:txBody>
          <a:bodyPr/>
          <a:lstStyle/>
          <a:p>
            <a:fld id="{04809C91-4332-4930-9F88-DBAF5A1921F6}"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not Challenges. By</a:t>
            </a:r>
            <a:r>
              <a:rPr lang="en-US" baseline="0" dirty="0" smtClean="0"/>
              <a:t> Design Challenge we mean understanding the business requirement in a proper way so that we can offer/deliver the best solution to address that. The heading can be “Understanding the UI Elements”. Tech Constraint can be under a separate section under “Dependencies”.</a:t>
            </a:r>
            <a:endParaRPr lang="en-US" dirty="0"/>
          </a:p>
        </p:txBody>
      </p:sp>
      <p:sp>
        <p:nvSpPr>
          <p:cNvPr id="4" name="Slide Number Placeholder 3"/>
          <p:cNvSpPr>
            <a:spLocks noGrp="1"/>
          </p:cNvSpPr>
          <p:nvPr>
            <p:ph type="sldNum" sz="quarter" idx="10"/>
          </p:nvPr>
        </p:nvSpPr>
        <p:spPr/>
        <p:txBody>
          <a:bodyPr/>
          <a:lstStyle/>
          <a:p>
            <a:fld id="{04809C91-4332-4930-9F88-DBAF5A1921F6}" type="slidenum">
              <a:rPr lang="en-US" smtClean="0"/>
              <a:pPr/>
              <a:t>14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training machine template_Cover.jpg"/>
          <p:cNvPicPr>
            <a:picLocks noChangeAspect="1"/>
          </p:cNvPicPr>
          <p:nvPr userDrawn="1"/>
        </p:nvPicPr>
        <p:blipFill>
          <a:blip r:embed="rId2" cstate="email"/>
          <a:srcRect/>
          <a:stretch>
            <a:fillRect/>
          </a:stretch>
        </p:blipFill>
        <p:spPr>
          <a:xfrm>
            <a:off x="0" y="0"/>
            <a:ext cx="9144000" cy="6858000"/>
          </a:xfrm>
          <a:prstGeom prst="rect">
            <a:avLst/>
          </a:prstGeom>
        </p:spPr>
      </p:pic>
      <p:sp>
        <p:nvSpPr>
          <p:cNvPr id="5127" name="Rectangle 7"/>
          <p:cNvSpPr>
            <a:spLocks noGrp="1" noChangeArrowheads="1"/>
          </p:cNvSpPr>
          <p:nvPr>
            <p:ph type="ctrTitle"/>
          </p:nvPr>
        </p:nvSpPr>
        <p:spPr>
          <a:xfrm>
            <a:off x="2214563" y="5589430"/>
            <a:ext cx="4714875" cy="582769"/>
          </a:xfrm>
        </p:spPr>
        <p:txBody>
          <a:bodyPr anchor="t"/>
          <a:lstStyle>
            <a:lvl1pPr algn="ctr">
              <a:defRPr sz="2400" b="0">
                <a:solidFill>
                  <a:schemeClr val="tx1"/>
                </a:solidFill>
                <a:latin typeface="Century Gothic" pitchFamily="34" charset="0"/>
                <a:cs typeface="Arial" pitchFamily="34" charset="0"/>
              </a:defRPr>
            </a:lvl1pPr>
          </a:lstStyle>
          <a:p>
            <a:r>
              <a:rPr lang="en-US" dirty="0"/>
              <a:t>Click to edit Master title style</a:t>
            </a:r>
          </a:p>
        </p:txBody>
      </p:sp>
      <p:pic>
        <p:nvPicPr>
          <p:cNvPr id="11" name="Picture 10" descr="CI-Logo_B.png"/>
          <p:cNvPicPr>
            <a:picLocks noChangeAspect="1"/>
          </p:cNvPicPr>
          <p:nvPr userDrawn="1"/>
        </p:nvPicPr>
        <p:blipFill>
          <a:blip r:embed="rId3" cstate="email"/>
          <a:stretch>
            <a:fillRect/>
          </a:stretch>
        </p:blipFill>
        <p:spPr>
          <a:xfrm>
            <a:off x="3733800" y="6462278"/>
            <a:ext cx="1676400" cy="282060"/>
          </a:xfrm>
          <a:prstGeom prst="rect">
            <a:avLst/>
          </a:prstGeom>
        </p:spPr>
      </p:pic>
      <p:sp>
        <p:nvSpPr>
          <p:cNvPr id="5" name="Title 3"/>
          <p:cNvSpPr txBox="1">
            <a:spLocks/>
          </p:cNvSpPr>
          <p:nvPr userDrawn="1"/>
        </p:nvSpPr>
        <p:spPr bwMode="auto">
          <a:xfrm>
            <a:off x="3193366" y="144271"/>
            <a:ext cx="2757268" cy="28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eaLnBrk="0" fontAlgn="base" hangingPunct="0">
              <a:spcBef>
                <a:spcPct val="0"/>
              </a:spcBef>
              <a:spcAft>
                <a:spcPct val="0"/>
              </a:spcAft>
            </a:pPr>
            <a:r>
              <a:rPr kumimoji="0" lang="en-US" sz="1200" i="0" u="none" strike="noStrike" kern="0" cap="none" spc="0" normalizeH="0" baseline="0" noProof="0" dirty="0" smtClean="0">
                <a:ln>
                  <a:noFill/>
                </a:ln>
                <a:solidFill>
                  <a:srgbClr val="7F8491"/>
                </a:solidFill>
                <a:effectLst/>
                <a:uLnTx/>
                <a:uFillTx/>
                <a:latin typeface="Century Gothic" pitchFamily="34" charset="0"/>
                <a:ea typeface="+mj-ea"/>
                <a:cs typeface="Arial" pitchFamily="34" charset="0"/>
              </a:rPr>
              <a:t>TRAINING  MACHINE</a:t>
            </a:r>
            <a:endParaRPr kumimoji="0" lang="en-US" sz="1200" i="0" u="none" strike="noStrike" kern="0" cap="none" spc="0" normalizeH="0" baseline="0" noProof="0" dirty="0">
              <a:ln>
                <a:noFill/>
              </a:ln>
              <a:solidFill>
                <a:srgbClr val="7F8491"/>
              </a:solidFill>
              <a:effectLst/>
              <a:uLnTx/>
              <a:uFillTx/>
              <a:latin typeface="Century Gothic" pitchFamily="34" charset="0"/>
              <a:ea typeface="+mj-ea"/>
              <a:cs typeface="Arial" pitchFamily="34" charset="0"/>
            </a:endParaRPr>
          </a:p>
        </p:txBody>
      </p:sp>
    </p:spTree>
    <p:extLst>
      <p:ext uri="{BB962C8B-B14F-4D97-AF65-F5344CB8AC3E}">
        <p14:creationId xmlns:p14="http://schemas.microsoft.com/office/powerpoint/2010/main" val="1122298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338138" y="887413"/>
            <a:ext cx="8580437" cy="52752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99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0" rIns="0"/>
          <a:lstStyle>
            <a:lvl1pPr>
              <a:defRPr>
                <a:latin typeface="+mj-lt"/>
              </a:defRPr>
            </a:lvl1pPr>
          </a:lstStyle>
          <a:p>
            <a:r>
              <a:rPr lang="en-US" dirty="0" smtClean="0"/>
              <a:t>Click to edit Master title style</a:t>
            </a:r>
            <a:endParaRPr lang="en-US" dirty="0"/>
          </a:p>
        </p:txBody>
      </p:sp>
      <p:sp>
        <p:nvSpPr>
          <p:cNvPr id="3" name="Title 5"/>
          <p:cNvSpPr txBox="1">
            <a:spLocks/>
          </p:cNvSpPr>
          <p:nvPr userDrawn="1"/>
        </p:nvSpPr>
        <p:spPr bwMode="auto">
          <a:xfrm>
            <a:off x="336551" y="56272"/>
            <a:ext cx="8583612" cy="40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0" numCol="1" anchor="b" anchorCtr="0" compatLnSpc="1">
            <a:prstTxWarp prst="textNoShape">
              <a:avLst/>
            </a:prstTxWarp>
          </a:bodyPr>
          <a:lstStyle/>
          <a:p>
            <a:pPr lvl="0" eaLnBrk="0" fontAlgn="base" hangingPunct="0">
              <a:spcBef>
                <a:spcPct val="0"/>
              </a:spcBef>
              <a:spcAft>
                <a:spcPct val="0"/>
              </a:spcAft>
            </a:pPr>
            <a:r>
              <a:rPr kumimoji="0" lang="en-US" sz="1200" b="1" i="0" u="none" strike="noStrike" kern="0" cap="none" spc="0" normalizeH="0" baseline="0" noProof="0" dirty="0" smtClean="0">
                <a:ln>
                  <a:noFill/>
                </a:ln>
                <a:solidFill>
                  <a:srgbClr val="7F8491"/>
                </a:solidFill>
                <a:effectLst/>
                <a:uLnTx/>
                <a:uFillTx/>
                <a:latin typeface="+mj-lt"/>
                <a:ea typeface="+mj-ea"/>
                <a:cs typeface="Arial" pitchFamily="34" charset="0"/>
              </a:rPr>
              <a:t>Basic Web Concepts</a:t>
            </a:r>
            <a:endParaRPr kumimoji="0" lang="en-US" sz="1200" b="1" i="0" u="none" strike="noStrike" kern="0" cap="none" spc="0" normalizeH="0" baseline="0" noProof="0" dirty="0">
              <a:ln>
                <a:noFill/>
              </a:ln>
              <a:solidFill>
                <a:srgbClr val="7F8491"/>
              </a:solidFill>
              <a:effectLst/>
              <a:uLnTx/>
              <a:uFillTx/>
              <a:latin typeface="+mj-lt"/>
              <a:ea typeface="+mj-ea"/>
              <a:cs typeface="Arial" pitchFamily="34" charset="0"/>
            </a:endParaRPr>
          </a:p>
        </p:txBody>
      </p:sp>
    </p:spTree>
    <p:extLst>
      <p:ext uri="{BB962C8B-B14F-4D97-AF65-F5344CB8AC3E}">
        <p14:creationId xmlns:p14="http://schemas.microsoft.com/office/powerpoint/2010/main" val="59489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descr="training machine template-index.jpg"/>
          <p:cNvPicPr>
            <a:picLocks noChangeAspect="1"/>
          </p:cNvPicPr>
          <p:nvPr userDrawn="1"/>
        </p:nvPicPr>
        <p:blipFill>
          <a:blip r:embed="rId2" cstate="email"/>
          <a:srcRect/>
          <a:stretch>
            <a:fillRect/>
          </a:stretch>
        </p:blipFill>
        <p:spPr>
          <a:xfrm>
            <a:off x="0" y="0"/>
            <a:ext cx="9144000" cy="6858000"/>
          </a:xfrm>
          <a:prstGeom prst="rect">
            <a:avLst/>
          </a:prstGeom>
        </p:spPr>
      </p:pic>
      <p:pic>
        <p:nvPicPr>
          <p:cNvPr id="9" name="Picture 8" descr="CI-Logo_B.png"/>
          <p:cNvPicPr>
            <a:picLocks noChangeAspect="1"/>
          </p:cNvPicPr>
          <p:nvPr userDrawn="1"/>
        </p:nvPicPr>
        <p:blipFill>
          <a:blip r:embed="rId3" cstate="email"/>
          <a:stretch>
            <a:fillRect/>
          </a:stretch>
        </p:blipFill>
        <p:spPr>
          <a:xfrm>
            <a:off x="3733800" y="6462278"/>
            <a:ext cx="1676400" cy="282060"/>
          </a:xfrm>
          <a:prstGeom prst="rect">
            <a:avLst/>
          </a:prstGeom>
        </p:spPr>
      </p:pic>
    </p:spTree>
    <p:extLst>
      <p:ext uri="{BB962C8B-B14F-4D97-AF65-F5344CB8AC3E}">
        <p14:creationId xmlns:p14="http://schemas.microsoft.com/office/powerpoint/2010/main" val="174759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5257800"/>
            <a:ext cx="9144000" cy="1600200"/>
          </a:xfrm>
          <a:prstGeom prst="rect">
            <a:avLst/>
          </a:prstGeom>
          <a:gradFill flip="none" rotWithShape="1">
            <a:gsLst>
              <a:gs pos="0">
                <a:srgbClr val="BADBF4"/>
              </a:gs>
              <a:gs pos="25000">
                <a:srgbClr val="E0EFFA"/>
              </a:gs>
              <a:gs pos="100000">
                <a:schemeClr val="bg1"/>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1800" b="0" dirty="0">
              <a:solidFill>
                <a:srgbClr val="000000"/>
              </a:solidFill>
            </a:endParaRPr>
          </a:p>
        </p:txBody>
      </p:sp>
      <p:sp>
        <p:nvSpPr>
          <p:cNvPr id="5" name="Rectangle 4"/>
          <p:cNvSpPr>
            <a:spLocks noChangeArrowheads="1"/>
          </p:cNvSpPr>
          <p:nvPr userDrawn="1"/>
        </p:nvSpPr>
        <p:spPr bwMode="auto">
          <a:xfrm rot="10800000">
            <a:off x="0" y="0"/>
            <a:ext cx="9144000" cy="762000"/>
          </a:xfrm>
          <a:prstGeom prst="rect">
            <a:avLst/>
          </a:prstGeom>
          <a:gradFill flip="none" rotWithShape="1">
            <a:gsLst>
              <a:gs pos="0">
                <a:srgbClr val="C1DFF5"/>
              </a:gs>
              <a:gs pos="25000">
                <a:srgbClr val="E0EFFA"/>
              </a:gs>
              <a:gs pos="100000">
                <a:schemeClr val="bg1"/>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1800" b="0" dirty="0">
              <a:solidFill>
                <a:srgbClr val="000000"/>
              </a:solidFill>
            </a:endParaRPr>
          </a:p>
        </p:txBody>
      </p:sp>
      <p:pic>
        <p:nvPicPr>
          <p:cNvPr id="6" name="CG_logoReflect_RGB.png" descr="/Users/jason_feuilly/Desktop/CG_logoReflect_RGB.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6019800" y="5715000"/>
            <a:ext cx="295592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ognizant_36x84_04D.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85738" y="0"/>
            <a:ext cx="576262"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side_circles.pn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8882063" y="1981200"/>
            <a:ext cx="261937"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7"/>
          <p:cNvSpPr>
            <a:spLocks noGrp="1" noChangeArrowheads="1"/>
          </p:cNvSpPr>
          <p:nvPr>
            <p:ph type="ctrTitle"/>
          </p:nvPr>
        </p:nvSpPr>
        <p:spPr>
          <a:xfrm>
            <a:off x="1543050" y="1503172"/>
            <a:ext cx="4714875" cy="1963928"/>
          </a:xfrm>
        </p:spPr>
        <p:txBody>
          <a:bodyPr anchor="t"/>
          <a:lstStyle>
            <a:lvl1pPr>
              <a:defRPr sz="3600" b="0">
                <a:solidFill>
                  <a:schemeClr val="tx1"/>
                </a:solidFill>
                <a:latin typeface="Arial" pitchFamily="34" charset="0"/>
                <a:cs typeface="Arial" pitchFamily="34" charset="0"/>
              </a:defRPr>
            </a:lvl1pPr>
          </a:lstStyle>
          <a:p>
            <a:r>
              <a:rPr lang="en-US" dirty="0"/>
              <a:t>Click to edit Master title style</a:t>
            </a:r>
          </a:p>
        </p:txBody>
      </p:sp>
      <p:sp>
        <p:nvSpPr>
          <p:cNvPr id="5130" name="Rectangle 10"/>
          <p:cNvSpPr>
            <a:spLocks noGrp="1" noChangeArrowheads="1"/>
          </p:cNvSpPr>
          <p:nvPr>
            <p:ph type="subTitle" sz="quarter" idx="1"/>
          </p:nvPr>
        </p:nvSpPr>
        <p:spPr>
          <a:xfrm>
            <a:off x="1543050" y="3506851"/>
            <a:ext cx="4724399" cy="813816"/>
          </a:xfrm>
        </p:spPr>
        <p:txBody>
          <a:bodyPr/>
          <a:lstStyle>
            <a:lvl1pPr marL="0" indent="0">
              <a:buFont typeface="Wingdings" pitchFamily="2" charset="2"/>
              <a:buNone/>
              <a:defRPr sz="2000" b="0">
                <a:solidFill>
                  <a:srgbClr val="3D97BB"/>
                </a:solidFill>
                <a:latin typeface="Arial" pitchFamily="34" charset="0"/>
                <a:cs typeface="Arial" pitchFamily="34" charset="0"/>
              </a:defRPr>
            </a:lvl1pPr>
          </a:lstStyle>
          <a:p>
            <a:r>
              <a:rPr lang="en-US" dirty="0"/>
              <a:t>Click to edit Master subtitle style</a:t>
            </a:r>
          </a:p>
        </p:txBody>
      </p:sp>
    </p:spTree>
    <p:extLst>
      <p:ext uri="{BB962C8B-B14F-4D97-AF65-F5344CB8AC3E}">
        <p14:creationId xmlns:p14="http://schemas.microsoft.com/office/powerpoint/2010/main" val="1122298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338138" y="887413"/>
            <a:ext cx="8580437" cy="52752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9997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94892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ound Same Side Corner Rectangle 2"/>
          <p:cNvSpPr/>
          <p:nvPr userDrawn="1"/>
        </p:nvSpPr>
        <p:spPr bwMode="auto">
          <a:xfrm rot="5400000">
            <a:off x="2514600" y="-381000"/>
            <a:ext cx="2362200" cy="7391400"/>
          </a:xfrm>
          <a:prstGeom prst="round2SameRect">
            <a:avLst/>
          </a:prstGeom>
          <a:solidFill>
            <a:srgbClr val="55B738"/>
          </a:solidFill>
          <a:ln w="9525" cap="flat" cmpd="sng" algn="ctr">
            <a:noFill/>
            <a:prstDash val="solid"/>
            <a:round/>
            <a:headEnd type="none" w="med" len="med"/>
            <a:tailEnd type="none" w="med" len="med"/>
          </a:ln>
          <a:effectLst/>
        </p:spPr>
        <p:txBody>
          <a:bodyPr/>
          <a:lstStyle/>
          <a:p>
            <a:pPr eaLnBrk="0" hangingPunct="0">
              <a:defRPr/>
            </a:pPr>
            <a:endParaRPr lang="en-US" sz="1800" b="0" dirty="0">
              <a:solidFill>
                <a:srgbClr val="000000"/>
              </a:solidFill>
              <a:latin typeface="Arial"/>
              <a:ea typeface="ＭＳ Ｐゴシック" pitchFamily="-12" charset="-128"/>
              <a:cs typeface="ＭＳ Ｐゴシック" pitchFamily="-12" charset="-128"/>
            </a:endParaRPr>
          </a:p>
        </p:txBody>
      </p:sp>
      <p:pic>
        <p:nvPicPr>
          <p:cNvPr id="4" name="Picture 10" descr="side_circles.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8882063" y="1981200"/>
            <a:ext cx="261937"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1190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dirty="0">
              <a:solidFill>
                <a:srgbClr val="FFFFFF"/>
              </a:solidFill>
            </a:endParaRPr>
          </a:p>
        </p:txBody>
      </p:sp>
      <p:sp>
        <p:nvSpPr>
          <p:cNvPr id="6" name="Rectangle 5"/>
          <p:cNvSpPr>
            <a:spLocks noChangeArrowheads="1"/>
          </p:cNvSpPr>
          <p:nvPr userDrawn="1"/>
        </p:nvSpPr>
        <p:spPr bwMode="auto">
          <a:xfrm rot="10800000">
            <a:off x="0" y="0"/>
            <a:ext cx="9144000" cy="762000"/>
          </a:xfrm>
          <a:prstGeom prst="rect">
            <a:avLst/>
          </a:prstGeom>
          <a:gradFill flip="none" rotWithShape="1">
            <a:gsLst>
              <a:gs pos="0">
                <a:srgbClr val="C1DFF5">
                  <a:alpha val="50000"/>
                </a:srgbClr>
              </a:gs>
              <a:gs pos="25000">
                <a:srgbClr val="E0EFFA">
                  <a:alpha val="50000"/>
                </a:srgbClr>
              </a:gs>
              <a:gs pos="84000">
                <a:schemeClr val="bg1"/>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1800" b="0" dirty="0">
              <a:solidFill>
                <a:srgbClr val="000000"/>
              </a:solidFill>
            </a:endParaRPr>
          </a:p>
        </p:txBody>
      </p:sp>
      <p:sp>
        <p:nvSpPr>
          <p:cNvPr id="8" name="Text Placeholder 4"/>
          <p:cNvSpPr>
            <a:spLocks noGrp="1"/>
          </p:cNvSpPr>
          <p:nvPr>
            <p:ph type="body" sz="quarter" idx="13"/>
          </p:nvPr>
        </p:nvSpPr>
        <p:spPr>
          <a:xfrm>
            <a:off x="338138" y="2571750"/>
            <a:ext cx="4238625" cy="914400"/>
          </a:xfrm>
        </p:spPr>
        <p:txBody>
          <a:bodyPr/>
          <a:lstStyle>
            <a:lvl1pPr marL="0" indent="0">
              <a:buFontTx/>
              <a:buNone/>
              <a:defRPr sz="2400">
                <a:solidFill>
                  <a:schemeClr val="bg1"/>
                </a:solidFill>
              </a:defRPr>
            </a:lvl1pPr>
          </a:lstStyle>
          <a:p>
            <a:endParaRPr lang="en-US" dirty="0" smtClean="0"/>
          </a:p>
        </p:txBody>
      </p:sp>
    </p:spTree>
    <p:extLst>
      <p:ext uri="{BB962C8B-B14F-4D97-AF65-F5344CB8AC3E}">
        <p14:creationId xmlns:p14="http://schemas.microsoft.com/office/powerpoint/2010/main" val="1747592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3"/>
          <p:cNvSpPr>
            <a:spLocks noGrp="1" noChangeArrowheads="1"/>
          </p:cNvSpPr>
          <p:nvPr>
            <p:ph type="title"/>
          </p:nvPr>
        </p:nvSpPr>
        <p:spPr bwMode="auto">
          <a:xfrm>
            <a:off x="336550" y="476517"/>
            <a:ext cx="8582025" cy="40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3" name="Rectangle 4"/>
          <p:cNvSpPr>
            <a:spLocks noGrp="1" noChangeArrowheads="1"/>
          </p:cNvSpPr>
          <p:nvPr>
            <p:ph type="body" idx="1"/>
          </p:nvPr>
        </p:nvSpPr>
        <p:spPr bwMode="auto">
          <a:xfrm>
            <a:off x="338138" y="887413"/>
            <a:ext cx="8580437"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6" name="Slide Number Placeholder 96"/>
          <p:cNvSpPr txBox="1">
            <a:spLocks/>
          </p:cNvSpPr>
          <p:nvPr userDrawn="1"/>
        </p:nvSpPr>
        <p:spPr bwMode="auto">
          <a:xfrm>
            <a:off x="141490" y="6485140"/>
            <a:ext cx="406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fld id="{A4F7296D-22DE-424F-A196-887BB45CFE66}" type="slidenum">
              <a:rPr lang="en-US" sz="1200" smtClean="0">
                <a:solidFill>
                  <a:schemeClr val="tx1"/>
                </a:solidFill>
                <a:latin typeface="Calibri" pitchFamily="34" charset="0"/>
                <a:cs typeface="Calibri" pitchFamily="34" charset="0"/>
              </a:rPr>
              <a:pPr algn="ctr">
                <a:defRPr/>
              </a:pPr>
              <a:t>‹#›</a:t>
            </a:fld>
            <a:endParaRPr lang="en-US" sz="1200" dirty="0" smtClean="0">
              <a:solidFill>
                <a:schemeClr val="tx1"/>
              </a:solidFill>
              <a:latin typeface="Calibri" pitchFamily="34" charset="0"/>
              <a:cs typeface="Calibri" pitchFamily="34" charset="0"/>
            </a:endParaRPr>
          </a:p>
        </p:txBody>
      </p:sp>
      <p:sp>
        <p:nvSpPr>
          <p:cNvPr id="1037" name="Footer Placeholder 97"/>
          <p:cNvSpPr txBox="1">
            <a:spLocks/>
          </p:cNvSpPr>
          <p:nvPr userDrawn="1"/>
        </p:nvSpPr>
        <p:spPr bwMode="auto">
          <a:xfrm>
            <a:off x="468515" y="648514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sz="900" b="0" dirty="0" smtClean="0">
                <a:solidFill>
                  <a:schemeClr val="tx1"/>
                </a:solidFill>
                <a:latin typeface="Calibri" pitchFamily="34" charset="0"/>
                <a:cs typeface="Calibri" pitchFamily="34" charset="0"/>
              </a:rPr>
              <a:t>|   © 2014, Cognizant</a:t>
            </a:r>
          </a:p>
        </p:txBody>
      </p:sp>
    </p:spTree>
    <p:extLst>
      <p:ext uri="{BB962C8B-B14F-4D97-AF65-F5344CB8AC3E}">
        <p14:creationId xmlns:p14="http://schemas.microsoft.com/office/powerpoint/2010/main" val="2995140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hf hdr="0" dt="0"/>
  <p:txStyles>
    <p:titleStyle>
      <a:lvl1pPr algn="l" rtl="0" eaLnBrk="0" fontAlgn="base" hangingPunct="0">
        <a:spcBef>
          <a:spcPct val="0"/>
        </a:spcBef>
        <a:spcAft>
          <a:spcPct val="0"/>
        </a:spcAft>
        <a:defRPr sz="2400">
          <a:solidFill>
            <a:schemeClr val="tx1"/>
          </a:solidFill>
          <a:latin typeface="Century Gothic" pitchFamily="34" charset="0"/>
          <a:ea typeface="+mj-ea"/>
          <a:cs typeface="Arial" pitchFamily="34" charset="0"/>
        </a:defRPr>
      </a:lvl1pPr>
      <a:lvl2pPr algn="l" rtl="0" eaLnBrk="0" fontAlgn="base" hangingPunct="0">
        <a:spcBef>
          <a:spcPct val="0"/>
        </a:spcBef>
        <a:spcAft>
          <a:spcPct val="0"/>
        </a:spcAft>
        <a:defRPr sz="2400">
          <a:solidFill>
            <a:srgbClr val="3D97BB"/>
          </a:solidFill>
          <a:latin typeface="Arial" charset="0"/>
          <a:cs typeface="Arial" pitchFamily="34" charset="0"/>
        </a:defRPr>
      </a:lvl2pPr>
      <a:lvl3pPr algn="l" rtl="0" eaLnBrk="0" fontAlgn="base" hangingPunct="0">
        <a:spcBef>
          <a:spcPct val="0"/>
        </a:spcBef>
        <a:spcAft>
          <a:spcPct val="0"/>
        </a:spcAft>
        <a:defRPr sz="2400">
          <a:solidFill>
            <a:srgbClr val="3D97BB"/>
          </a:solidFill>
          <a:latin typeface="Arial" charset="0"/>
          <a:cs typeface="Arial" pitchFamily="34" charset="0"/>
        </a:defRPr>
      </a:lvl3pPr>
      <a:lvl4pPr algn="l" rtl="0" eaLnBrk="0" fontAlgn="base" hangingPunct="0">
        <a:spcBef>
          <a:spcPct val="0"/>
        </a:spcBef>
        <a:spcAft>
          <a:spcPct val="0"/>
        </a:spcAft>
        <a:defRPr sz="2400">
          <a:solidFill>
            <a:srgbClr val="3D97BB"/>
          </a:solidFill>
          <a:latin typeface="Arial" charset="0"/>
          <a:cs typeface="Arial" pitchFamily="34" charset="0"/>
        </a:defRPr>
      </a:lvl4pPr>
      <a:lvl5pPr algn="l" rtl="0" eaLnBrk="0" fontAlgn="base" hangingPunct="0">
        <a:spcBef>
          <a:spcPct val="0"/>
        </a:spcBef>
        <a:spcAft>
          <a:spcPct val="0"/>
        </a:spcAft>
        <a:defRPr sz="2400">
          <a:solidFill>
            <a:srgbClr val="3D97BB"/>
          </a:solidFill>
          <a:latin typeface="Arial" charset="0"/>
          <a:cs typeface="Arial" pitchFamily="34" charset="0"/>
        </a:defRPr>
      </a:lvl5pPr>
      <a:lvl6pPr marL="457200" algn="l" rtl="0" fontAlgn="base">
        <a:spcBef>
          <a:spcPct val="0"/>
        </a:spcBef>
        <a:spcAft>
          <a:spcPct val="0"/>
        </a:spcAft>
        <a:defRPr sz="2400">
          <a:solidFill>
            <a:srgbClr val="008BBC"/>
          </a:solidFill>
          <a:latin typeface="Verdana" pitchFamily="34" charset="0"/>
        </a:defRPr>
      </a:lvl6pPr>
      <a:lvl7pPr marL="914400" algn="l" rtl="0" fontAlgn="base">
        <a:spcBef>
          <a:spcPct val="0"/>
        </a:spcBef>
        <a:spcAft>
          <a:spcPct val="0"/>
        </a:spcAft>
        <a:defRPr sz="2400">
          <a:solidFill>
            <a:srgbClr val="008BBC"/>
          </a:solidFill>
          <a:latin typeface="Verdana" pitchFamily="34" charset="0"/>
        </a:defRPr>
      </a:lvl7pPr>
      <a:lvl8pPr marL="1371600" algn="l" rtl="0" fontAlgn="base">
        <a:spcBef>
          <a:spcPct val="0"/>
        </a:spcBef>
        <a:spcAft>
          <a:spcPct val="0"/>
        </a:spcAft>
        <a:defRPr sz="2400">
          <a:solidFill>
            <a:srgbClr val="008BBC"/>
          </a:solidFill>
          <a:latin typeface="Verdana" pitchFamily="34" charset="0"/>
        </a:defRPr>
      </a:lvl8pPr>
      <a:lvl9pPr marL="1828800" algn="l" rtl="0" fontAlgn="base">
        <a:spcBef>
          <a:spcPct val="0"/>
        </a:spcBef>
        <a:spcAft>
          <a:spcPct val="0"/>
        </a:spcAft>
        <a:defRPr sz="2400">
          <a:solidFill>
            <a:srgbClr val="008BBC"/>
          </a:solidFill>
          <a:latin typeface="Verdana" pitchFamily="34" charset="0"/>
        </a:defRPr>
      </a:lvl9pPr>
    </p:titleStyle>
    <p:bodyStyle>
      <a:lvl1pPr marL="225425" indent="-225425" algn="l" rtl="0" eaLnBrk="0" fontAlgn="base" hangingPunct="0">
        <a:spcBef>
          <a:spcPct val="20000"/>
        </a:spcBef>
        <a:spcAft>
          <a:spcPct val="0"/>
        </a:spcAft>
        <a:buClrTx/>
        <a:buFont typeface="Wingdings" pitchFamily="2" charset="2"/>
        <a:buChar char="§"/>
        <a:defRPr sz="2200">
          <a:solidFill>
            <a:schemeClr val="tx1"/>
          </a:solidFill>
          <a:latin typeface="Calibri" pitchFamily="34" charset="0"/>
          <a:ea typeface="+mn-ea"/>
          <a:cs typeface="Calibri" pitchFamily="34" charset="0"/>
        </a:defRPr>
      </a:lvl1pPr>
      <a:lvl2pPr marL="742950" indent="-285750" algn="l" rtl="0" eaLnBrk="0" fontAlgn="base" hangingPunct="0">
        <a:spcBef>
          <a:spcPct val="20000"/>
        </a:spcBef>
        <a:spcAft>
          <a:spcPct val="0"/>
        </a:spcAft>
        <a:buClr>
          <a:srgbClr val="ADAFB2"/>
        </a:buClr>
        <a:buFont typeface="Wingdings" pitchFamily="2" charset="2"/>
        <a:buChar char="§"/>
        <a:defRPr sz="2000">
          <a:solidFill>
            <a:schemeClr val="tx1"/>
          </a:solidFill>
          <a:latin typeface="Calibri" pitchFamily="34" charset="0"/>
          <a:cs typeface="Calibri" pitchFamily="34" charset="0"/>
        </a:defRPr>
      </a:lvl2pPr>
      <a:lvl3pPr marL="1143000" indent="-228600" algn="l" rtl="0" eaLnBrk="0" fontAlgn="base" hangingPunct="0">
        <a:spcBef>
          <a:spcPct val="20000"/>
        </a:spcBef>
        <a:spcAft>
          <a:spcPct val="0"/>
        </a:spcAft>
        <a:buClr>
          <a:srgbClr val="ADAFB2"/>
        </a:buClr>
        <a:buFont typeface="Wingdings" pitchFamily="2" charset="2"/>
        <a:buChar char="§"/>
        <a:defRPr sz="1600">
          <a:solidFill>
            <a:schemeClr val="tx1"/>
          </a:solidFill>
          <a:latin typeface="Calibri" pitchFamily="34" charset="0"/>
          <a:cs typeface="Calibri" pitchFamily="34" charset="0"/>
        </a:defRPr>
      </a:lvl3pPr>
      <a:lvl4pPr marL="1600200" indent="-228600" algn="l" rtl="0" eaLnBrk="0" fontAlgn="base" hangingPunct="0">
        <a:spcBef>
          <a:spcPct val="20000"/>
        </a:spcBef>
        <a:spcAft>
          <a:spcPct val="0"/>
        </a:spcAft>
        <a:buClr>
          <a:srgbClr val="ADAFB2"/>
        </a:buClr>
        <a:buFont typeface="Wingdings" pitchFamily="2" charset="2"/>
        <a:buChar char="§"/>
        <a:defRPr sz="1400">
          <a:solidFill>
            <a:schemeClr val="tx1"/>
          </a:solidFill>
          <a:latin typeface="Calibri" pitchFamily="34" charset="0"/>
          <a:cs typeface="Calibri" pitchFamily="34" charset="0"/>
        </a:defRPr>
      </a:lvl4pPr>
      <a:lvl5pPr marL="2057400" indent="-228600" algn="l" rtl="0" eaLnBrk="0" fontAlgn="base" hangingPunct="0">
        <a:spcBef>
          <a:spcPct val="20000"/>
        </a:spcBef>
        <a:spcAft>
          <a:spcPct val="0"/>
        </a:spcAft>
        <a:buClr>
          <a:srgbClr val="ADAFB2"/>
        </a:buClr>
        <a:buFont typeface="Wingdings" pitchFamily="2" charset="2"/>
        <a:buChar char="§"/>
        <a:defRPr sz="1400">
          <a:solidFill>
            <a:schemeClr val="tx1"/>
          </a:solidFill>
          <a:latin typeface="Calibri" pitchFamily="34" charset="0"/>
          <a:cs typeface="Calibri"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0" y="5715000"/>
            <a:ext cx="9144000" cy="1143000"/>
          </a:xfrm>
          <a:prstGeom prst="rect">
            <a:avLst/>
          </a:prstGeom>
          <a:gradFill flip="none" rotWithShape="1">
            <a:gsLst>
              <a:gs pos="0">
                <a:srgbClr val="B7D9F3">
                  <a:alpha val="60000"/>
                </a:srgbClr>
              </a:gs>
              <a:gs pos="25000">
                <a:srgbClr val="E0EFFA">
                  <a:alpha val="60000"/>
                </a:srgbClr>
              </a:gs>
              <a:gs pos="84000">
                <a:schemeClr val="bg1"/>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1800" b="0" dirty="0">
              <a:solidFill>
                <a:srgbClr val="000000"/>
              </a:solidFill>
            </a:endParaRPr>
          </a:p>
        </p:txBody>
      </p:sp>
      <p:sp>
        <p:nvSpPr>
          <p:cNvPr id="18" name="Rectangle 17"/>
          <p:cNvSpPr>
            <a:spLocks noChangeArrowheads="1"/>
          </p:cNvSpPr>
          <p:nvPr/>
        </p:nvSpPr>
        <p:spPr bwMode="auto">
          <a:xfrm rot="10800000">
            <a:off x="0" y="0"/>
            <a:ext cx="9144000" cy="762000"/>
          </a:xfrm>
          <a:prstGeom prst="rect">
            <a:avLst/>
          </a:prstGeom>
          <a:gradFill flip="none" rotWithShape="1">
            <a:gsLst>
              <a:gs pos="0">
                <a:srgbClr val="C1DFF5">
                  <a:alpha val="50000"/>
                </a:srgbClr>
              </a:gs>
              <a:gs pos="25000">
                <a:srgbClr val="E0EFFA">
                  <a:alpha val="50000"/>
                </a:srgbClr>
              </a:gs>
              <a:gs pos="84000">
                <a:schemeClr val="bg1"/>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1800" b="0" dirty="0">
              <a:solidFill>
                <a:srgbClr val="000000"/>
              </a:solidFill>
            </a:endParaRPr>
          </a:p>
        </p:txBody>
      </p:sp>
      <p:sp>
        <p:nvSpPr>
          <p:cNvPr id="1032" name="Rectangle 3"/>
          <p:cNvSpPr>
            <a:spLocks noGrp="1" noChangeArrowheads="1"/>
          </p:cNvSpPr>
          <p:nvPr>
            <p:ph type="title"/>
          </p:nvPr>
        </p:nvSpPr>
        <p:spPr bwMode="auto">
          <a:xfrm>
            <a:off x="336550" y="231775"/>
            <a:ext cx="85820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3" name="Rectangle 4"/>
          <p:cNvSpPr>
            <a:spLocks noGrp="1" noChangeArrowheads="1"/>
          </p:cNvSpPr>
          <p:nvPr>
            <p:ph type="body" idx="1"/>
          </p:nvPr>
        </p:nvSpPr>
        <p:spPr bwMode="auto">
          <a:xfrm>
            <a:off x="338138" y="887413"/>
            <a:ext cx="8580437"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cxnSp>
        <p:nvCxnSpPr>
          <p:cNvPr id="1034" name="Straight Connector 9"/>
          <p:cNvCxnSpPr>
            <a:cxnSpLocks noChangeShapeType="1"/>
          </p:cNvCxnSpPr>
          <p:nvPr/>
        </p:nvCxnSpPr>
        <p:spPr bwMode="auto">
          <a:xfrm>
            <a:off x="152400" y="200025"/>
            <a:ext cx="8763000" cy="1588"/>
          </a:xfrm>
          <a:prstGeom prst="line">
            <a:avLst/>
          </a:prstGeom>
          <a:noFill/>
          <a:ln w="9525">
            <a:solidFill>
              <a:srgbClr val="55B738"/>
            </a:solidFill>
            <a:round/>
            <a:headEnd/>
            <a:tailEnd/>
          </a:ln>
          <a:extLst>
            <a:ext uri="{909E8E84-426E-40DD-AFC4-6F175D3DCCD1}">
              <a14:hiddenFill xmlns:a14="http://schemas.microsoft.com/office/drawing/2010/main">
                <a:noFill/>
              </a14:hiddenFill>
            </a:ext>
          </a:extLst>
        </p:spPr>
      </p:cxnSp>
      <p:pic>
        <p:nvPicPr>
          <p:cNvPr id="1035" name="CG_logoReflect_RGB.png" descr="/Users/jason_feuilly/Desktop/CG_logoReflect_RGB.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215188" y="6162675"/>
            <a:ext cx="1893887"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Slide Number Placeholder 96"/>
          <p:cNvSpPr txBox="1">
            <a:spLocks/>
          </p:cNvSpPr>
          <p:nvPr userDrawn="1"/>
        </p:nvSpPr>
        <p:spPr bwMode="auto">
          <a:xfrm>
            <a:off x="12700" y="6356350"/>
            <a:ext cx="406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fld id="{A4F7296D-22DE-424F-A196-887BB45CFE66}" type="slidenum">
              <a:rPr lang="en-US" sz="1200" smtClean="0">
                <a:solidFill>
                  <a:srgbClr val="31A937"/>
                </a:solidFill>
                <a:latin typeface="Arial Black" pitchFamily="34" charset="0"/>
              </a:rPr>
              <a:pPr algn="ctr">
                <a:defRPr/>
              </a:pPr>
              <a:t>‹#›</a:t>
            </a:fld>
            <a:endParaRPr lang="en-US" sz="1200" dirty="0" smtClean="0">
              <a:solidFill>
                <a:srgbClr val="31A937"/>
              </a:solidFill>
              <a:latin typeface="Arial Black" pitchFamily="34" charset="0"/>
            </a:endParaRPr>
          </a:p>
        </p:txBody>
      </p:sp>
      <p:sp>
        <p:nvSpPr>
          <p:cNvPr id="1037" name="Footer Placeholder 97"/>
          <p:cNvSpPr txBox="1">
            <a:spLocks/>
          </p:cNvSpPr>
          <p:nvPr userDrawn="1"/>
        </p:nvSpPr>
        <p:spPr bwMode="auto">
          <a:xfrm>
            <a:off x="339725"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sz="900" b="0" dirty="0" smtClean="0">
                <a:solidFill>
                  <a:srgbClr val="000000"/>
                </a:solidFill>
              </a:rPr>
              <a:t>|   © 2012, Cognizant</a:t>
            </a:r>
          </a:p>
        </p:txBody>
      </p:sp>
    </p:spTree>
    <p:extLst>
      <p:ext uri="{BB962C8B-B14F-4D97-AF65-F5344CB8AC3E}">
        <p14:creationId xmlns:p14="http://schemas.microsoft.com/office/powerpoint/2010/main" val="299514064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iming>
    <p:tnLst>
      <p:par>
        <p:cTn id="1" dur="indefinite" restart="never" nodeType="tmRoot"/>
      </p:par>
    </p:tnLst>
  </p:timing>
  <p:hf hdr="0" dt="0"/>
  <p:txStyles>
    <p:titleStyle>
      <a:lvl1pPr algn="l" rtl="0" eaLnBrk="0" fontAlgn="base" hangingPunct="0">
        <a:spcBef>
          <a:spcPct val="0"/>
        </a:spcBef>
        <a:spcAft>
          <a:spcPct val="0"/>
        </a:spcAft>
        <a:defRPr sz="2400">
          <a:solidFill>
            <a:srgbClr val="3D97BB"/>
          </a:solidFill>
          <a:latin typeface="Arial" pitchFamily="34" charset="0"/>
          <a:ea typeface="+mj-ea"/>
          <a:cs typeface="Arial" pitchFamily="34" charset="0"/>
        </a:defRPr>
      </a:lvl1pPr>
      <a:lvl2pPr algn="l" rtl="0" eaLnBrk="0" fontAlgn="base" hangingPunct="0">
        <a:spcBef>
          <a:spcPct val="0"/>
        </a:spcBef>
        <a:spcAft>
          <a:spcPct val="0"/>
        </a:spcAft>
        <a:defRPr sz="2400">
          <a:solidFill>
            <a:srgbClr val="3D97BB"/>
          </a:solidFill>
          <a:latin typeface="Arial" charset="0"/>
          <a:cs typeface="Arial" pitchFamily="34" charset="0"/>
        </a:defRPr>
      </a:lvl2pPr>
      <a:lvl3pPr algn="l" rtl="0" eaLnBrk="0" fontAlgn="base" hangingPunct="0">
        <a:spcBef>
          <a:spcPct val="0"/>
        </a:spcBef>
        <a:spcAft>
          <a:spcPct val="0"/>
        </a:spcAft>
        <a:defRPr sz="2400">
          <a:solidFill>
            <a:srgbClr val="3D97BB"/>
          </a:solidFill>
          <a:latin typeface="Arial" charset="0"/>
          <a:cs typeface="Arial" pitchFamily="34" charset="0"/>
        </a:defRPr>
      </a:lvl3pPr>
      <a:lvl4pPr algn="l" rtl="0" eaLnBrk="0" fontAlgn="base" hangingPunct="0">
        <a:spcBef>
          <a:spcPct val="0"/>
        </a:spcBef>
        <a:spcAft>
          <a:spcPct val="0"/>
        </a:spcAft>
        <a:defRPr sz="2400">
          <a:solidFill>
            <a:srgbClr val="3D97BB"/>
          </a:solidFill>
          <a:latin typeface="Arial" charset="0"/>
          <a:cs typeface="Arial" pitchFamily="34" charset="0"/>
        </a:defRPr>
      </a:lvl4pPr>
      <a:lvl5pPr algn="l" rtl="0" eaLnBrk="0" fontAlgn="base" hangingPunct="0">
        <a:spcBef>
          <a:spcPct val="0"/>
        </a:spcBef>
        <a:spcAft>
          <a:spcPct val="0"/>
        </a:spcAft>
        <a:defRPr sz="2400">
          <a:solidFill>
            <a:srgbClr val="3D97BB"/>
          </a:solidFill>
          <a:latin typeface="Arial" charset="0"/>
          <a:cs typeface="Arial" pitchFamily="34" charset="0"/>
        </a:defRPr>
      </a:lvl5pPr>
      <a:lvl6pPr marL="457200" algn="l" rtl="0" fontAlgn="base">
        <a:spcBef>
          <a:spcPct val="0"/>
        </a:spcBef>
        <a:spcAft>
          <a:spcPct val="0"/>
        </a:spcAft>
        <a:defRPr sz="2400">
          <a:solidFill>
            <a:srgbClr val="008BBC"/>
          </a:solidFill>
          <a:latin typeface="Verdana" pitchFamily="34" charset="0"/>
        </a:defRPr>
      </a:lvl6pPr>
      <a:lvl7pPr marL="914400" algn="l" rtl="0" fontAlgn="base">
        <a:spcBef>
          <a:spcPct val="0"/>
        </a:spcBef>
        <a:spcAft>
          <a:spcPct val="0"/>
        </a:spcAft>
        <a:defRPr sz="2400">
          <a:solidFill>
            <a:srgbClr val="008BBC"/>
          </a:solidFill>
          <a:latin typeface="Verdana" pitchFamily="34" charset="0"/>
        </a:defRPr>
      </a:lvl7pPr>
      <a:lvl8pPr marL="1371600" algn="l" rtl="0" fontAlgn="base">
        <a:spcBef>
          <a:spcPct val="0"/>
        </a:spcBef>
        <a:spcAft>
          <a:spcPct val="0"/>
        </a:spcAft>
        <a:defRPr sz="2400">
          <a:solidFill>
            <a:srgbClr val="008BBC"/>
          </a:solidFill>
          <a:latin typeface="Verdana" pitchFamily="34" charset="0"/>
        </a:defRPr>
      </a:lvl8pPr>
      <a:lvl9pPr marL="1828800" algn="l" rtl="0" fontAlgn="base">
        <a:spcBef>
          <a:spcPct val="0"/>
        </a:spcBef>
        <a:spcAft>
          <a:spcPct val="0"/>
        </a:spcAft>
        <a:defRPr sz="2400">
          <a:solidFill>
            <a:srgbClr val="008BBC"/>
          </a:solidFill>
          <a:latin typeface="Verdana" pitchFamily="34" charset="0"/>
        </a:defRPr>
      </a:lvl9pPr>
    </p:titleStyle>
    <p:bodyStyle>
      <a:lvl1pPr marL="225425" indent="-225425" algn="l" rtl="0" eaLnBrk="0" fontAlgn="base" hangingPunct="0">
        <a:spcBef>
          <a:spcPct val="20000"/>
        </a:spcBef>
        <a:spcAft>
          <a:spcPct val="0"/>
        </a:spcAft>
        <a:buClr>
          <a:srgbClr val="3399FF"/>
        </a:buClr>
        <a:buFont typeface="Wingdings" pitchFamily="2" charset="2"/>
        <a:buChar char="§"/>
        <a:defRPr sz="2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ADAFB2"/>
        </a:buClr>
        <a:buFont typeface="Wingdings" pitchFamily="2" charset="2"/>
        <a:buChar char="§"/>
        <a:defRPr sz="2000">
          <a:solidFill>
            <a:schemeClr val="tx1"/>
          </a:solidFill>
          <a:latin typeface="Arial" pitchFamily="34" charset="0"/>
          <a:cs typeface="Arial" pitchFamily="34" charset="0"/>
        </a:defRPr>
      </a:lvl2pPr>
      <a:lvl3pPr marL="1143000" indent="-228600" algn="l" rtl="0" eaLnBrk="0" fontAlgn="base" hangingPunct="0">
        <a:spcBef>
          <a:spcPct val="20000"/>
        </a:spcBef>
        <a:spcAft>
          <a:spcPct val="0"/>
        </a:spcAft>
        <a:buClr>
          <a:srgbClr val="ADAFB2"/>
        </a:buClr>
        <a:buFont typeface="Wingdings" pitchFamily="2" charset="2"/>
        <a:buChar char="§"/>
        <a:defRPr sz="1600">
          <a:solidFill>
            <a:schemeClr val="tx1"/>
          </a:solidFill>
          <a:latin typeface="Arial" pitchFamily="34" charset="0"/>
          <a:cs typeface="Arial" pitchFamily="34" charset="0"/>
        </a:defRPr>
      </a:lvl3pPr>
      <a:lvl4pPr marL="1600200" indent="-228600" algn="l" rtl="0" eaLnBrk="0" fontAlgn="base" hangingPunct="0">
        <a:spcBef>
          <a:spcPct val="20000"/>
        </a:spcBef>
        <a:spcAft>
          <a:spcPct val="0"/>
        </a:spcAft>
        <a:buClr>
          <a:srgbClr val="ADAFB2"/>
        </a:buClr>
        <a:buFont typeface="Wingdings" pitchFamily="2" charset="2"/>
        <a:buChar char="§"/>
        <a:defRPr sz="14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Clr>
          <a:srgbClr val="ADAFB2"/>
        </a:buClr>
        <a:buFont typeface="Wingdings" pitchFamily="2" charset="2"/>
        <a:buChar char="§"/>
        <a:defRPr sz="1400">
          <a:solidFill>
            <a:schemeClr val="tx1"/>
          </a:solidFill>
          <a:latin typeface="Arial" pitchFamily="34" charset="0"/>
          <a:cs typeface="Arial"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g"/><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alfains.com/AlfaInsPortalWebApp/Home.jsp" TargetMode="Externa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26.jpe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www.liber.io/" TargetMode="External"/><Relationship Id="rId3" Type="http://schemas.openxmlformats.org/officeDocument/2006/relationships/image" Target="../media/image63.JPG"/><Relationship Id="rId7" Type="http://schemas.openxmlformats.org/officeDocument/2006/relationships/hyperlink" Target="http://discover.store.sony.com/be-moved/#xperia" TargetMode="External"/><Relationship Id="rId2" Type="http://schemas.openxmlformats.org/officeDocument/2006/relationships/hyperlink" Target="https://www.apple.com/iphone-5c/" TargetMode="External"/><Relationship Id="rId1" Type="http://schemas.openxmlformats.org/officeDocument/2006/relationships/slideLayout" Target="../slideLayouts/slideLayout3.xml"/><Relationship Id="rId6" Type="http://schemas.openxmlformats.org/officeDocument/2006/relationships/hyperlink" Target="http://www.intacto10years.com/index_start.php" TargetMode="External"/><Relationship Id="rId11" Type="http://schemas.openxmlformats.org/officeDocument/2006/relationships/hyperlink" Target="http://enjoy-aiia.com/#!/product/moderntronic" TargetMode="External"/><Relationship Id="rId5" Type="http://schemas.openxmlformats.org/officeDocument/2006/relationships/hyperlink" Target="http://www.madwell.com/" TargetMode="External"/><Relationship Id="rId10" Type="http://schemas.openxmlformats.org/officeDocument/2006/relationships/hyperlink" Target="http://www.lobagola.com/" TargetMode="External"/><Relationship Id="rId4" Type="http://schemas.openxmlformats.org/officeDocument/2006/relationships/image" Target="../media/image64.JPG"/><Relationship Id="rId9" Type="http://schemas.openxmlformats.org/officeDocument/2006/relationships/hyperlink" Target="http://www.dejanulcej.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hyperlink" Target="http://spigotdesign.com/" TargetMode="External"/><Relationship Id="rId2" Type="http://schemas.openxmlformats.org/officeDocument/2006/relationships/image" Target="../media/image65.JPG"/><Relationship Id="rId1" Type="http://schemas.openxmlformats.org/officeDocument/2006/relationships/slideLayout" Target="../slideLayouts/slideLayout3.xml"/><Relationship Id="rId6" Type="http://schemas.openxmlformats.org/officeDocument/2006/relationships/hyperlink" Target="http://forefathersgroup.com/" TargetMode="External"/><Relationship Id="rId5" Type="http://schemas.openxmlformats.org/officeDocument/2006/relationships/hyperlink" Target="http://enjoy-aiia.com/#!/product/moderntronic" TargetMode="External"/><Relationship Id="rId4" Type="http://schemas.openxmlformats.org/officeDocument/2006/relationships/hyperlink" Target="http://www.lozzaocchiali.it/sartoriale/#/it/tecnologi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jpe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 Id="rId4" Type="http://schemas.openxmlformats.org/officeDocument/2006/relationships/image" Target="../media/image82.jpeg"/></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jpeg"/><Relationship Id="rId1" Type="http://schemas.openxmlformats.org/officeDocument/2006/relationships/slideLayout" Target="../slideLayouts/slideLayout3.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hyperlink" Target="http://designmind.frogdesign.com/blog/frogs-2012-technology-trend-predictions.html" TargetMode="External"/><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jpeg"/><Relationship Id="rId1" Type="http://schemas.openxmlformats.org/officeDocument/2006/relationships/slideLayout" Target="../slideLayouts/slideLayout3.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6.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www.20thingsilearned.com/en-US" TargetMode="External"/><Relationship Id="rId2" Type="http://schemas.openxmlformats.org/officeDocument/2006/relationships/hyperlink" Target="https://www.themusicbed.com/" TargetMode="Externa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hyperlink" Target="http://www.jquerymagic.com/" TargetMode="External"/><Relationship Id="rId2" Type="http://schemas.openxmlformats.org/officeDocument/2006/relationships/image" Target="../media/image104.jpeg"/><Relationship Id="rId1" Type="http://schemas.openxmlformats.org/officeDocument/2006/relationships/slideLayout" Target="../slideLayouts/slideLayout3.xml"/><Relationship Id="rId5" Type="http://schemas.openxmlformats.org/officeDocument/2006/relationships/image" Target="../media/image105.jpeg"/><Relationship Id="rId4" Type="http://schemas.openxmlformats.org/officeDocument/2006/relationships/hyperlink" Target="http://jqueryui.com/demos/"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90713" y="5589430"/>
            <a:ext cx="5729287" cy="582769"/>
          </a:xfrm>
        </p:spPr>
        <p:txBody>
          <a:bodyPr/>
          <a:lstStyle/>
          <a:p>
            <a:r>
              <a:rPr lang="en-US" dirty="0" smtClean="0"/>
              <a:t>Designing for Web</a:t>
            </a:r>
            <a:endParaRPr lang="en-US" dirty="0"/>
          </a:p>
        </p:txBody>
      </p:sp>
      <p:sp>
        <p:nvSpPr>
          <p:cNvPr id="5" name="Title 3"/>
          <p:cNvSpPr txBox="1">
            <a:spLocks/>
          </p:cNvSpPr>
          <p:nvPr/>
        </p:nvSpPr>
        <p:spPr bwMode="auto">
          <a:xfrm>
            <a:off x="3193366" y="5275831"/>
            <a:ext cx="2757268" cy="28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eaLnBrk="0" fontAlgn="base" hangingPunct="0">
              <a:spcBef>
                <a:spcPct val="0"/>
              </a:spcBef>
              <a:spcAft>
                <a:spcPct val="0"/>
              </a:spcAft>
            </a:pPr>
            <a:r>
              <a:rPr kumimoji="0" lang="en-US" sz="1400" b="0" i="0" u="none" strike="noStrike" kern="0" cap="none" spc="0" normalizeH="0" baseline="0" noProof="0" dirty="0" smtClean="0">
                <a:ln>
                  <a:noFill/>
                </a:ln>
                <a:solidFill>
                  <a:schemeClr val="tx1"/>
                </a:solidFill>
                <a:effectLst/>
                <a:uLnTx/>
                <a:uFillTx/>
                <a:latin typeface="Century Gothic" pitchFamily="34" charset="0"/>
                <a:ea typeface="+mj-ea"/>
                <a:cs typeface="Arial" pitchFamily="34" charset="0"/>
              </a:rPr>
              <a:t>COURSE ABSTRACT</a:t>
            </a:r>
            <a:endParaRPr kumimoji="0" lang="en-US" sz="1400" b="0" i="0" u="none" strike="noStrike" kern="0" cap="none" spc="0" normalizeH="0" baseline="0" noProof="0" dirty="0">
              <a:ln>
                <a:noFill/>
              </a:ln>
              <a:solidFill>
                <a:schemeClr val="tx1"/>
              </a:solidFill>
              <a:effectLst/>
              <a:uLnTx/>
              <a:uFillTx/>
              <a:latin typeface="Century Gothic"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Mobile </a:t>
            </a:r>
            <a:r>
              <a:rPr lang="en-US" dirty="0" smtClean="0"/>
              <a:t>Apps, </a:t>
            </a:r>
            <a:r>
              <a:rPr lang="en-US" dirty="0" smtClean="0">
                <a:solidFill>
                  <a:srgbClr val="FFC000"/>
                </a:solidFill>
                <a:latin typeface="+mj-lt"/>
              </a:rPr>
              <a:t>Designing for mobile</a:t>
            </a:r>
            <a:r>
              <a:rPr lang="en-US" dirty="0" smtClean="0">
                <a:latin typeface="+mj-lt"/>
              </a:rPr>
              <a:t>?</a:t>
            </a:r>
            <a:endParaRPr lang="en-US" dirty="0">
              <a:latin typeface="+mj-lt"/>
            </a:endParaRPr>
          </a:p>
        </p:txBody>
      </p:sp>
      <p:sp>
        <p:nvSpPr>
          <p:cNvPr id="5" name="TextBox 4"/>
          <p:cNvSpPr txBox="1"/>
          <p:nvPr/>
        </p:nvSpPr>
        <p:spPr>
          <a:xfrm>
            <a:off x="342901" y="964040"/>
            <a:ext cx="3992794" cy="3239348"/>
          </a:xfrm>
          <a:prstGeom prst="rect">
            <a:avLst/>
          </a:prstGeom>
          <a:noFill/>
        </p:spPr>
        <p:txBody>
          <a:bodyPr wrap="square" lIns="0" rIns="0" rtlCol="0">
            <a:spAutoFit/>
          </a:bodyPr>
          <a:lstStyle/>
          <a:p>
            <a:r>
              <a:rPr lang="en-US" sz="1300" b="1" dirty="0" smtClean="0">
                <a:solidFill>
                  <a:srgbClr val="494949"/>
                </a:solidFill>
              </a:rPr>
              <a:t>1. Limited and Big Navigation</a:t>
            </a:r>
            <a:br>
              <a:rPr lang="en-US" sz="1300" b="1" dirty="0" smtClean="0">
                <a:solidFill>
                  <a:srgbClr val="494949"/>
                </a:solidFill>
              </a:rPr>
            </a:br>
            <a:endParaRPr lang="en-US" sz="1300" b="1" dirty="0" smtClean="0">
              <a:solidFill>
                <a:srgbClr val="494949"/>
              </a:solidFill>
            </a:endParaRPr>
          </a:p>
          <a:p>
            <a:pPr fontAlgn="base"/>
            <a:r>
              <a:rPr lang="en-US" sz="1050" dirty="0" smtClean="0"/>
              <a:t>For mobile website versions, there are a few best practices for navigation to keep in mind:</a:t>
            </a:r>
            <a:br>
              <a:rPr lang="en-US" sz="1050" dirty="0" smtClean="0"/>
            </a:br>
            <a:endParaRPr lang="en-US" sz="1050" dirty="0" smtClean="0"/>
          </a:p>
          <a:p>
            <a:pPr marL="228600" indent="-228600" fontAlgn="base">
              <a:buFont typeface="+mj-lt"/>
              <a:buAutoNum type="arabicPeriod"/>
            </a:pPr>
            <a:r>
              <a:rPr lang="en-US" sz="1050" dirty="0" smtClean="0"/>
              <a:t>Keep buttons large with extra padding and spacing. Many mobile devices are touch screen and bigger buttons mean easier clicking.</a:t>
            </a:r>
          </a:p>
          <a:p>
            <a:pPr marL="228600" indent="-228600" fontAlgn="base">
              <a:buFont typeface="+mj-lt"/>
              <a:buAutoNum type="arabicPeriod"/>
            </a:pPr>
            <a:r>
              <a:rPr lang="en-US" sz="1050" dirty="0" smtClean="0"/>
              <a:t>Keep navigation simple. Don't flood a navigation bar with several options; instead choose five or less, and create sub-navigation if necessary. This not only gives more room to make navigation larger for touch screens, but also simplifies navigating for those who may have other forms of input</a:t>
            </a:r>
            <a:r>
              <a:rPr lang="en-US" sz="1050" i="1" dirty="0" smtClean="0"/>
              <a:t>(like tiny arrows on a tiny keyboard!)</a:t>
            </a:r>
            <a:r>
              <a:rPr lang="en-US" sz="1050" dirty="0" smtClean="0"/>
              <a:t>.</a:t>
            </a:r>
          </a:p>
          <a:p>
            <a:pPr marL="228600" indent="-228600" fontAlgn="base">
              <a:buFont typeface="+mj-lt"/>
              <a:buAutoNum type="arabicPeriod"/>
            </a:pPr>
            <a:r>
              <a:rPr lang="en-US" sz="1050" dirty="0" smtClean="0"/>
              <a:t>Vertical navigation is far more of a trend, and easier on many mobile input devices. If using any sort of horizontal navigation, keep it extra minimal.</a:t>
            </a:r>
          </a:p>
          <a:p>
            <a:pPr marL="228600" indent="-228600" fontAlgn="base">
              <a:buFont typeface="+mj-lt"/>
              <a:buAutoNum type="arabicPeriod"/>
            </a:pPr>
            <a:r>
              <a:rPr lang="en-US" sz="1050" dirty="0" smtClean="0"/>
              <a:t>User the "button style" design over standard text links for the navigation.</a:t>
            </a:r>
            <a:endParaRPr lang="en-US" sz="1100" dirty="0"/>
          </a:p>
        </p:txBody>
      </p:sp>
      <p:sp>
        <p:nvSpPr>
          <p:cNvPr id="7" name="TextBox 6"/>
          <p:cNvSpPr txBox="1"/>
          <p:nvPr/>
        </p:nvSpPr>
        <p:spPr>
          <a:xfrm>
            <a:off x="4986817" y="964040"/>
            <a:ext cx="3879778" cy="1138773"/>
          </a:xfrm>
          <a:prstGeom prst="rect">
            <a:avLst/>
          </a:prstGeom>
          <a:noFill/>
        </p:spPr>
        <p:txBody>
          <a:bodyPr wrap="square" lIns="0" rIns="0" rtlCol="0">
            <a:spAutoFit/>
          </a:bodyPr>
          <a:lstStyle/>
          <a:p>
            <a:r>
              <a:rPr lang="en-US" sz="1300" b="1" dirty="0" smtClean="0">
                <a:solidFill>
                  <a:srgbClr val="494949"/>
                </a:solidFill>
              </a:rPr>
              <a:t>2. Helpful Icons</a:t>
            </a:r>
          </a:p>
          <a:p>
            <a:endParaRPr lang="en-US" sz="1300" b="1" dirty="0" smtClean="0">
              <a:solidFill>
                <a:srgbClr val="494949"/>
              </a:solidFill>
            </a:endParaRPr>
          </a:p>
          <a:p>
            <a:pPr fontAlgn="base"/>
            <a:r>
              <a:rPr lang="en-US" sz="1050" dirty="0" smtClean="0"/>
              <a:t>One major trend for mobile design that can also be considered a great design practice is the use of icons. This is especially helpful for primary navigation, but icons can also be of great use for other types of links, or even as just visual helpers.</a:t>
            </a:r>
            <a:endParaRPr lang="en-US" sz="11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015" y="4300830"/>
            <a:ext cx="1273926" cy="2197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845619" y="2618356"/>
            <a:ext cx="2162174" cy="383785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mfinder_preview_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285" t="11495" r="37921" b="8505"/>
          <a:stretch/>
        </p:blipFill>
        <p:spPr bwMode="auto">
          <a:xfrm>
            <a:off x="2464938" y="4206590"/>
            <a:ext cx="1415399" cy="22916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Mobile </a:t>
            </a:r>
            <a:r>
              <a:rPr lang="en-US" dirty="0" smtClean="0"/>
              <a:t>Apps, </a:t>
            </a:r>
            <a:r>
              <a:rPr lang="en-US" dirty="0" smtClean="0">
                <a:solidFill>
                  <a:srgbClr val="FFC000"/>
                </a:solidFill>
                <a:latin typeface="+mj-lt"/>
              </a:rPr>
              <a:t>Designing for mobile</a:t>
            </a:r>
            <a:r>
              <a:rPr lang="en-US" dirty="0" smtClean="0">
                <a:latin typeface="+mj-lt"/>
              </a:rPr>
              <a:t>?</a:t>
            </a:r>
            <a:endParaRPr lang="en-US" dirty="0">
              <a:latin typeface="+mj-lt"/>
            </a:endParaRPr>
          </a:p>
        </p:txBody>
      </p:sp>
      <p:sp>
        <p:nvSpPr>
          <p:cNvPr id="5" name="TextBox 4"/>
          <p:cNvSpPr txBox="1"/>
          <p:nvPr/>
        </p:nvSpPr>
        <p:spPr>
          <a:xfrm>
            <a:off x="342901" y="1025684"/>
            <a:ext cx="3992794" cy="1500411"/>
          </a:xfrm>
          <a:prstGeom prst="rect">
            <a:avLst/>
          </a:prstGeom>
          <a:noFill/>
        </p:spPr>
        <p:txBody>
          <a:bodyPr wrap="square" lIns="0" rIns="0" rtlCol="0">
            <a:spAutoFit/>
          </a:bodyPr>
          <a:lstStyle/>
          <a:p>
            <a:r>
              <a:rPr lang="en-US" sz="1300" b="1" dirty="0" smtClean="0">
                <a:solidFill>
                  <a:srgbClr val="494949"/>
                </a:solidFill>
              </a:rPr>
              <a:t>3. Limited Images Within Content</a:t>
            </a:r>
          </a:p>
          <a:p>
            <a:r>
              <a:rPr lang="en-US" sz="1300" b="1" dirty="0" smtClean="0">
                <a:solidFill>
                  <a:srgbClr val="494949"/>
                </a:solidFill>
              </a:rPr>
              <a:t/>
            </a:r>
            <a:br>
              <a:rPr lang="en-US" sz="1300" b="1" dirty="0" smtClean="0">
                <a:solidFill>
                  <a:srgbClr val="494949"/>
                </a:solidFill>
              </a:rPr>
            </a:br>
            <a:r>
              <a:rPr lang="en-US" sz="1300" b="1" dirty="0" smtClean="0">
                <a:solidFill>
                  <a:srgbClr val="494949"/>
                </a:solidFill>
              </a:rPr>
              <a:t> </a:t>
            </a:r>
            <a:r>
              <a:rPr lang="en-US" sz="1050" dirty="0" smtClean="0"/>
              <a:t>For incredibly small screens, some images should be cut out entirely. Anything that would drastically increase vertical scrolling can be an issue, and even more so for slower mobile devices where simply downloading excess images is enough of a problem. For mobile design, keep the use of images small, and only use when needed.</a:t>
            </a:r>
            <a:endParaRPr lang="en-US" sz="1050" dirty="0"/>
          </a:p>
        </p:txBody>
      </p:sp>
      <p:sp>
        <p:nvSpPr>
          <p:cNvPr id="7" name="TextBox 6"/>
          <p:cNvSpPr txBox="1"/>
          <p:nvPr/>
        </p:nvSpPr>
        <p:spPr>
          <a:xfrm>
            <a:off x="4832707" y="1025684"/>
            <a:ext cx="3879778" cy="1623521"/>
          </a:xfrm>
          <a:prstGeom prst="rect">
            <a:avLst/>
          </a:prstGeom>
          <a:noFill/>
        </p:spPr>
        <p:txBody>
          <a:bodyPr wrap="square" lIns="0" rIns="0" rtlCol="0">
            <a:spAutoFit/>
          </a:bodyPr>
          <a:lstStyle/>
          <a:p>
            <a:r>
              <a:rPr lang="en-US" sz="1300" b="1" dirty="0" smtClean="0">
                <a:solidFill>
                  <a:srgbClr val="494949"/>
                </a:solidFill>
              </a:rPr>
              <a:t>4. Responsive Design</a:t>
            </a:r>
          </a:p>
          <a:p>
            <a:endParaRPr lang="en-US" sz="1300" b="1" dirty="0" smtClean="0">
              <a:solidFill>
                <a:srgbClr val="494949"/>
              </a:solidFill>
            </a:endParaRPr>
          </a:p>
          <a:p>
            <a:pPr fontAlgn="base"/>
            <a:r>
              <a:rPr lang="en-US" sz="1050" dirty="0" smtClean="0"/>
              <a:t>When it comes to mobile design, responsive web design often comes to mind. Have a layout that is fully flexible while implementing other practices that help out mobile users or otherwise, such as saving on bandwidth and file sizes for lesser devices, changing image sizes, and having alternatives for certain features</a:t>
            </a:r>
            <a:r>
              <a:rPr lang="en-US" sz="1050" i="1" dirty="0" smtClean="0"/>
              <a:t>(like video)</a:t>
            </a:r>
            <a:r>
              <a:rPr lang="en-US" sz="1050" dirty="0" smtClean="0"/>
              <a:t> that may not be supported by all devices.</a:t>
            </a:r>
            <a:endParaRPr lang="en-US" sz="1100" dirty="0"/>
          </a:p>
        </p:txBody>
      </p:sp>
      <p:pic>
        <p:nvPicPr>
          <p:cNvPr id="5122" name="Picture 2" descr="Responsive Portfolio Home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2891642"/>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vents Conce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1" y="2891642"/>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Mobile </a:t>
            </a:r>
            <a:r>
              <a:rPr lang="en-US" dirty="0" smtClean="0"/>
              <a:t>Apps, </a:t>
            </a:r>
            <a:r>
              <a:rPr lang="en-US" dirty="0" smtClean="0">
                <a:solidFill>
                  <a:srgbClr val="FFC000"/>
                </a:solidFill>
                <a:latin typeface="+mj-lt"/>
              </a:rPr>
              <a:t>Designing for mobile</a:t>
            </a:r>
            <a:r>
              <a:rPr lang="en-US" dirty="0" smtClean="0">
                <a:latin typeface="+mj-lt"/>
              </a:rPr>
              <a:t>?</a:t>
            </a:r>
            <a:endParaRPr lang="en-US" dirty="0">
              <a:latin typeface="+mj-lt"/>
            </a:endParaRPr>
          </a:p>
        </p:txBody>
      </p:sp>
      <p:sp>
        <p:nvSpPr>
          <p:cNvPr id="5" name="TextBox 4"/>
          <p:cNvSpPr txBox="1"/>
          <p:nvPr/>
        </p:nvSpPr>
        <p:spPr>
          <a:xfrm>
            <a:off x="342901" y="1025684"/>
            <a:ext cx="3992794" cy="1661993"/>
          </a:xfrm>
          <a:prstGeom prst="rect">
            <a:avLst/>
          </a:prstGeom>
          <a:noFill/>
        </p:spPr>
        <p:txBody>
          <a:bodyPr wrap="square" lIns="0" rIns="0" rtlCol="0">
            <a:spAutoFit/>
          </a:bodyPr>
          <a:lstStyle/>
          <a:p>
            <a:r>
              <a:rPr lang="en-US" sz="1300" b="1" dirty="0" smtClean="0">
                <a:solidFill>
                  <a:srgbClr val="494949"/>
                </a:solidFill>
              </a:rPr>
              <a:t>5. Shorter Elements (Vertical Space)</a:t>
            </a:r>
          </a:p>
          <a:p>
            <a:r>
              <a:rPr lang="en-US" sz="1300" b="1" dirty="0" smtClean="0">
                <a:solidFill>
                  <a:srgbClr val="494949"/>
                </a:solidFill>
              </a:rPr>
              <a:t/>
            </a:r>
            <a:br>
              <a:rPr lang="en-US" sz="1300" b="1" dirty="0" smtClean="0">
                <a:solidFill>
                  <a:srgbClr val="494949"/>
                </a:solidFill>
              </a:rPr>
            </a:br>
            <a:r>
              <a:rPr lang="en-US" sz="1300" b="1" dirty="0" smtClean="0">
                <a:solidFill>
                  <a:srgbClr val="494949"/>
                </a:solidFill>
              </a:rPr>
              <a:t> </a:t>
            </a:r>
            <a:r>
              <a:rPr lang="en-US" sz="1050" dirty="0" smtClean="0"/>
              <a:t>A smaller screen means saving space in a practical way. Since horizontal scrolling is not even possible on many mobile browsers, let alone not user friendly in the slightest for everything else that does support it, you should create flexible designs that prevent horizontal scrolling at all costs. With horizontal scrolling out of the question, our main way of viewing content now turns to vertical scrolling.</a:t>
            </a:r>
          </a:p>
        </p:txBody>
      </p:sp>
      <p:sp>
        <p:nvSpPr>
          <p:cNvPr id="7" name="TextBox 6"/>
          <p:cNvSpPr txBox="1"/>
          <p:nvPr/>
        </p:nvSpPr>
        <p:spPr>
          <a:xfrm>
            <a:off x="4832707" y="1025684"/>
            <a:ext cx="3879778" cy="1461939"/>
          </a:xfrm>
          <a:prstGeom prst="rect">
            <a:avLst/>
          </a:prstGeom>
          <a:noFill/>
        </p:spPr>
        <p:txBody>
          <a:bodyPr wrap="square" lIns="0" rIns="0" rtlCol="0">
            <a:spAutoFit/>
          </a:bodyPr>
          <a:lstStyle/>
          <a:p>
            <a:r>
              <a:rPr lang="en-US" sz="1300" b="1" dirty="0" smtClean="0">
                <a:solidFill>
                  <a:srgbClr val="494949"/>
                </a:solidFill>
              </a:rPr>
              <a:t>6. Don't Be Afraid of Whitespace</a:t>
            </a:r>
          </a:p>
          <a:p>
            <a:endParaRPr lang="en-US" sz="1300" b="1" dirty="0" smtClean="0">
              <a:solidFill>
                <a:srgbClr val="494949"/>
              </a:solidFill>
            </a:endParaRPr>
          </a:p>
          <a:p>
            <a:pPr fontAlgn="base"/>
            <a:r>
              <a:rPr lang="en-US" sz="1050" dirty="0" smtClean="0"/>
              <a:t>Just like with design on a standard size screen, whitespace is needed in mobile design as well. In fact, it might be needed more as screen sizes get smaller and navigation may get harder to deal with. Without whitespace, on a smaller screen content could be more difficult to read, and anything </a:t>
            </a:r>
            <a:r>
              <a:rPr lang="en-US" sz="1050" dirty="0" err="1" smtClean="0"/>
              <a:t>smooshed</a:t>
            </a:r>
            <a:r>
              <a:rPr lang="en-US" sz="1050" dirty="0" smtClean="0"/>
              <a:t> together isn't a good idea!</a:t>
            </a:r>
            <a:endParaRPr lang="en-US" sz="1100" dirty="0"/>
          </a:p>
        </p:txBody>
      </p:sp>
      <p:pic>
        <p:nvPicPr>
          <p:cNvPr id="6146" name="Picture 2" descr="Videdressing Wishlist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707" y="2687677"/>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nal-publi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2901" y="2788110"/>
            <a:ext cx="4108081" cy="30810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Mobile </a:t>
            </a:r>
            <a:r>
              <a:rPr lang="en-US" dirty="0" smtClean="0"/>
              <a:t>Apps, </a:t>
            </a:r>
            <a:r>
              <a:rPr lang="en-US" dirty="0" smtClean="0">
                <a:solidFill>
                  <a:srgbClr val="FFC000"/>
                </a:solidFill>
                <a:latin typeface="+mj-lt"/>
              </a:rPr>
              <a:t>Designing for mobile</a:t>
            </a:r>
            <a:r>
              <a:rPr lang="en-US" dirty="0" smtClean="0">
                <a:latin typeface="+mj-lt"/>
              </a:rPr>
              <a:t>?</a:t>
            </a:r>
            <a:endParaRPr lang="en-US" dirty="0">
              <a:latin typeface="+mj-lt"/>
            </a:endParaRPr>
          </a:p>
        </p:txBody>
      </p:sp>
      <p:sp>
        <p:nvSpPr>
          <p:cNvPr id="5" name="TextBox 4"/>
          <p:cNvSpPr txBox="1"/>
          <p:nvPr/>
        </p:nvSpPr>
        <p:spPr>
          <a:xfrm>
            <a:off x="332626" y="4693560"/>
            <a:ext cx="8513423" cy="1538883"/>
          </a:xfrm>
          <a:prstGeom prst="rect">
            <a:avLst/>
          </a:prstGeom>
          <a:noFill/>
        </p:spPr>
        <p:txBody>
          <a:bodyPr wrap="square" lIns="0" rIns="0" rtlCol="0">
            <a:spAutoFit/>
          </a:bodyPr>
          <a:lstStyle/>
          <a:p>
            <a:pPr fontAlgn="base"/>
            <a:r>
              <a:rPr lang="en-US" sz="1400" b="1" dirty="0" smtClean="0"/>
              <a:t>Conclusion</a:t>
            </a:r>
            <a:br>
              <a:rPr lang="en-US" sz="1400" b="1" dirty="0" smtClean="0"/>
            </a:br>
            <a:endParaRPr lang="en-US" sz="1400" b="1" dirty="0" smtClean="0"/>
          </a:p>
          <a:p>
            <a:pPr fontAlgn="base"/>
            <a:r>
              <a:rPr lang="en-US" sz="1100" dirty="0" smtClean="0"/>
              <a:t>While many of our basic design principles may remain the same, when it comes to designing for smaller devices, and possibly less capable devices as well, we must consider a whole new set of best design practices. The interface of a mobile website design should be drastically different than that of a standard size design, and it can take a whole new learning curve to learn what works best for smaller screens.</a:t>
            </a:r>
          </a:p>
          <a:p>
            <a:pPr fontAlgn="base"/>
            <a:r>
              <a:rPr lang="en-US" sz="1100" dirty="0" smtClean="0"/>
              <a:t>What additional tips to you have for creating mobile interfaces? What are some differences, and are there any design practices that should remain the same no matter what device?</a:t>
            </a:r>
            <a:endParaRPr lang="en-US" sz="11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38322" y="1438822"/>
            <a:ext cx="4168262" cy="3126196"/>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Understanding the Key Elements</a:t>
            </a:r>
            <a:endParaRPr lang="en-US" dirty="0">
              <a:latin typeface="+mj-lt"/>
            </a:endParaRPr>
          </a:p>
        </p:txBody>
      </p:sp>
      <p:sp>
        <p:nvSpPr>
          <p:cNvPr id="5" name="TextBox 4"/>
          <p:cNvSpPr txBox="1"/>
          <p:nvPr/>
        </p:nvSpPr>
        <p:spPr>
          <a:xfrm>
            <a:off x="341191" y="4473625"/>
            <a:ext cx="8464672" cy="2069797"/>
          </a:xfrm>
          <a:prstGeom prst="rect">
            <a:avLst/>
          </a:prstGeom>
          <a:noFill/>
        </p:spPr>
        <p:txBody>
          <a:bodyPr wrap="square" lIns="0" rIns="0" rtlCol="0">
            <a:spAutoFit/>
          </a:bodyPr>
          <a:lstStyle/>
          <a:p>
            <a:r>
              <a:rPr lang="en-US" sz="1300" b="1" dirty="0" smtClean="0">
                <a:solidFill>
                  <a:srgbClr val="494949"/>
                </a:solidFill>
              </a:rPr>
              <a:t>Elements associated with web design</a:t>
            </a:r>
          </a:p>
          <a:p>
            <a:pPr marL="228600" indent="-228600">
              <a:lnSpc>
                <a:spcPct val="150000"/>
              </a:lnSpc>
              <a:buAutoNum type="arabicPeriod"/>
            </a:pPr>
            <a:r>
              <a:rPr lang="en-US" sz="1100" dirty="0" smtClean="0">
                <a:solidFill>
                  <a:srgbClr val="494949"/>
                </a:solidFill>
              </a:rPr>
              <a:t>Wireframes</a:t>
            </a:r>
          </a:p>
          <a:p>
            <a:pPr marL="228600" indent="-228600">
              <a:lnSpc>
                <a:spcPct val="150000"/>
              </a:lnSpc>
              <a:buAutoNum type="arabicPeriod"/>
            </a:pPr>
            <a:r>
              <a:rPr lang="en-US" sz="1100" dirty="0" smtClean="0">
                <a:solidFill>
                  <a:srgbClr val="494949"/>
                </a:solidFill>
              </a:rPr>
              <a:t>Font / Typeface</a:t>
            </a:r>
          </a:p>
          <a:p>
            <a:pPr marL="228600" indent="-228600">
              <a:lnSpc>
                <a:spcPct val="150000"/>
              </a:lnSpc>
              <a:buFontTx/>
              <a:buAutoNum type="arabicPeriod"/>
            </a:pPr>
            <a:r>
              <a:rPr lang="en-US" sz="1100" dirty="0" smtClean="0">
                <a:solidFill>
                  <a:srgbClr val="494949"/>
                </a:solidFill>
              </a:rPr>
              <a:t>Vector &amp; Raster graphics</a:t>
            </a:r>
          </a:p>
          <a:p>
            <a:pPr marL="228600" indent="-228600">
              <a:lnSpc>
                <a:spcPct val="150000"/>
              </a:lnSpc>
              <a:buFontTx/>
              <a:buAutoNum type="arabicPeriod"/>
            </a:pPr>
            <a:r>
              <a:rPr lang="en-US" sz="1100" dirty="0" smtClean="0">
                <a:solidFill>
                  <a:srgbClr val="494949"/>
                </a:solidFill>
              </a:rPr>
              <a:t>Brand Guidelines </a:t>
            </a:r>
          </a:p>
          <a:p>
            <a:pPr marL="228600" indent="-228600">
              <a:lnSpc>
                <a:spcPct val="150000"/>
              </a:lnSpc>
              <a:buFontTx/>
              <a:buAutoNum type="arabicPeriod"/>
            </a:pPr>
            <a:r>
              <a:rPr lang="en-US" sz="1100" dirty="0" smtClean="0">
                <a:solidFill>
                  <a:srgbClr val="494949"/>
                </a:solidFill>
              </a:rPr>
              <a:t>Color Dependencies</a:t>
            </a:r>
          </a:p>
          <a:p>
            <a:pPr marL="228600" indent="-228600">
              <a:lnSpc>
                <a:spcPct val="150000"/>
              </a:lnSpc>
              <a:buFontTx/>
              <a:buAutoNum type="arabicPeriod"/>
            </a:pPr>
            <a:r>
              <a:rPr lang="en-US" sz="1100" dirty="0" smtClean="0">
                <a:solidFill>
                  <a:srgbClr val="494949"/>
                </a:solidFill>
              </a:rPr>
              <a:t>Technology Constraints </a:t>
            </a:r>
          </a:p>
          <a:p>
            <a:pPr marL="228600" indent="-228600">
              <a:lnSpc>
                <a:spcPct val="150000"/>
              </a:lnSpc>
              <a:buAutoNum type="arabicPeriod"/>
            </a:pPr>
            <a:r>
              <a:rPr lang="en-US" sz="1100" dirty="0" smtClean="0">
                <a:solidFill>
                  <a:srgbClr val="494949"/>
                </a:solidFill>
              </a:rPr>
              <a:t>Timeline</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177" y="777341"/>
            <a:ext cx="4630791" cy="3858991"/>
          </a:xfrm>
          <a:prstGeom prst="rect">
            <a:avLst/>
          </a:prstGeom>
          <a:noFill/>
        </p:spPr>
      </p:pic>
      <p:pic>
        <p:nvPicPr>
          <p:cNvPr id="9" name="Picture 2" descr="http://www.financialadvisorwebsitedesign.com/picts/websafefonts.jpg"/>
          <p:cNvPicPr>
            <a:picLocks noChangeAspect="1" noChangeArrowheads="1"/>
          </p:cNvPicPr>
          <p:nvPr/>
        </p:nvPicPr>
        <p:blipFill>
          <a:blip r:embed="rId4" cstate="email"/>
          <a:srcRect/>
          <a:stretch>
            <a:fillRect/>
          </a:stretch>
        </p:blipFill>
        <p:spPr bwMode="auto">
          <a:xfrm>
            <a:off x="1995548" y="1016062"/>
            <a:ext cx="1576203" cy="3236913"/>
          </a:xfrm>
          <a:prstGeom prst="rect">
            <a:avLst/>
          </a:prstGeom>
          <a:noFill/>
        </p:spPr>
      </p:pic>
      <p:pic>
        <p:nvPicPr>
          <p:cNvPr id="10" name="Picture 12" descr="ui switch design"/>
          <p:cNvPicPr>
            <a:picLocks noChangeAspect="1" noChangeArrowheads="1"/>
          </p:cNvPicPr>
          <p:nvPr/>
        </p:nvPicPr>
        <p:blipFill>
          <a:blip r:embed="rId5" cstate="email"/>
          <a:srcRect/>
          <a:stretch>
            <a:fillRect/>
          </a:stretch>
        </p:blipFill>
        <p:spPr bwMode="auto">
          <a:xfrm>
            <a:off x="3590677" y="1058760"/>
            <a:ext cx="2047875" cy="824145"/>
          </a:xfrm>
          <a:prstGeom prst="rect">
            <a:avLst/>
          </a:prstGeom>
          <a:noFill/>
        </p:spPr>
      </p:pic>
      <p:pic>
        <p:nvPicPr>
          <p:cNvPr id="11" name="Picture 8" descr="&lt;p&gt;Design Battle: Vector vs. Raster&lt;/p&gt;"/>
          <p:cNvPicPr>
            <a:picLocks noChangeAspect="1" noChangeArrowheads="1"/>
          </p:cNvPicPr>
          <p:nvPr/>
        </p:nvPicPr>
        <p:blipFill>
          <a:blip r:embed="rId6" cstate="email"/>
          <a:srcRect/>
          <a:stretch>
            <a:fillRect/>
          </a:stretch>
        </p:blipFill>
        <p:spPr bwMode="auto">
          <a:xfrm>
            <a:off x="3596987" y="1900298"/>
            <a:ext cx="2041071" cy="2303567"/>
          </a:xfrm>
          <a:prstGeom prst="rect">
            <a:avLst/>
          </a:prstGeom>
          <a:noFill/>
        </p:spPr>
      </p:pic>
      <p:pic>
        <p:nvPicPr>
          <p:cNvPr id="35844" name="Picture 4" descr="http://kevincote.files.wordpress.com/2010/11/brand-guidelines.jpg"/>
          <p:cNvPicPr>
            <a:picLocks noChangeAspect="1" noChangeArrowheads="1"/>
          </p:cNvPicPr>
          <p:nvPr/>
        </p:nvPicPr>
        <p:blipFill>
          <a:blip r:embed="rId7" cstate="email"/>
          <a:srcRect/>
          <a:stretch>
            <a:fillRect/>
          </a:stretch>
        </p:blipFill>
        <p:spPr bwMode="auto">
          <a:xfrm>
            <a:off x="5674878" y="1059915"/>
            <a:ext cx="1328842" cy="3120200"/>
          </a:xfrm>
          <a:prstGeom prst="rect">
            <a:avLst/>
          </a:prstGeom>
          <a:noFill/>
        </p:spPr>
      </p:pic>
      <p:pic>
        <p:nvPicPr>
          <p:cNvPr id="35846" name="Picture 6" descr="http://www.i-waves.com/images/technology_arrow.jpg"/>
          <p:cNvPicPr>
            <a:picLocks noChangeAspect="1" noChangeArrowheads="1"/>
          </p:cNvPicPr>
          <p:nvPr/>
        </p:nvPicPr>
        <p:blipFill>
          <a:blip r:embed="rId8" cstate="email"/>
          <a:srcRect/>
          <a:stretch>
            <a:fillRect/>
          </a:stretch>
        </p:blipFill>
        <p:spPr bwMode="auto">
          <a:xfrm>
            <a:off x="7051221" y="1021752"/>
            <a:ext cx="1747253" cy="3193988"/>
          </a:xfrm>
          <a:prstGeom prst="rect">
            <a:avLst/>
          </a:prstGeom>
          <a:noFill/>
        </p:spPr>
      </p:pic>
      <p:pic>
        <p:nvPicPr>
          <p:cNvPr id="35848" name="Picture 8" descr="http://t0.gstatic.com/images?q=tbn:ANd9GcQOPoyJp1TcgFy1QerqI46GF5oNay5HrhYNC5cQLqCv3tuw7W_L"/>
          <p:cNvPicPr>
            <a:picLocks noChangeAspect="1" noChangeArrowheads="1"/>
          </p:cNvPicPr>
          <p:nvPr/>
        </p:nvPicPr>
        <p:blipFill>
          <a:blip r:embed="rId9" cstate="email"/>
          <a:srcRect/>
          <a:stretch>
            <a:fillRect/>
          </a:stretch>
        </p:blipFill>
        <p:spPr bwMode="auto">
          <a:xfrm>
            <a:off x="7065570" y="2851186"/>
            <a:ext cx="1733798" cy="1314371"/>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59780" y="1009650"/>
            <a:ext cx="3962400" cy="2971800"/>
          </a:xfrm>
          <a:prstGeom prst="rect">
            <a:avLst/>
          </a:prstGeom>
          <a:noFill/>
          <a:ln w="9525">
            <a:noFill/>
            <a:miter lim="800000"/>
            <a:headEnd/>
            <a:tailEnd/>
          </a:ln>
        </p:spPr>
      </p:pic>
      <p:pic>
        <p:nvPicPr>
          <p:cNvPr id="1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05" r="8663"/>
          <a:stretch/>
        </p:blipFill>
        <p:spPr bwMode="auto">
          <a:xfrm>
            <a:off x="4600731" y="1009650"/>
            <a:ext cx="4205132" cy="2796806"/>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smtClean="0">
                <a:latin typeface="+mn-lt"/>
              </a:rPr>
              <a:t>Understanding the </a:t>
            </a:r>
            <a:r>
              <a:rPr lang="en-US" dirty="0" smtClean="0"/>
              <a:t>Key </a:t>
            </a:r>
            <a:r>
              <a:rPr lang="en-US" dirty="0" smtClean="0">
                <a:latin typeface="+mn-lt"/>
              </a:rPr>
              <a:t>Elements</a:t>
            </a:r>
            <a:endParaRPr lang="en-US" dirty="0">
              <a:latin typeface="+mn-lt"/>
            </a:endParaRPr>
          </a:p>
        </p:txBody>
      </p:sp>
      <p:sp>
        <p:nvSpPr>
          <p:cNvPr id="10" name="TextBox 9"/>
          <p:cNvSpPr txBox="1"/>
          <p:nvPr/>
        </p:nvSpPr>
        <p:spPr>
          <a:xfrm>
            <a:off x="352386" y="4327425"/>
            <a:ext cx="8453477" cy="1646605"/>
          </a:xfrm>
          <a:prstGeom prst="rect">
            <a:avLst/>
          </a:prstGeom>
          <a:noFill/>
        </p:spPr>
        <p:txBody>
          <a:bodyPr wrap="square" lIns="0" rIns="0" rtlCol="0">
            <a:spAutoFit/>
          </a:bodyPr>
          <a:lstStyle/>
          <a:p>
            <a:r>
              <a:rPr lang="en-US" sz="1300" b="1" dirty="0" smtClean="0">
                <a:solidFill>
                  <a:srgbClr val="494949"/>
                </a:solidFill>
              </a:rPr>
              <a:t>Understanding the Wireframe</a:t>
            </a:r>
          </a:p>
          <a:p>
            <a:endParaRPr lang="en-IN" sz="1100" dirty="0" smtClean="0">
              <a:solidFill>
                <a:srgbClr val="494949"/>
              </a:solidFill>
            </a:endParaRPr>
          </a:p>
          <a:p>
            <a:r>
              <a:rPr lang="en-IN" sz="1100" dirty="0" smtClean="0">
                <a:solidFill>
                  <a:srgbClr val="494949"/>
                </a:solidFill>
              </a:rPr>
              <a:t>A website wireframe, also known as a page schematic or screen blueprint, is a visual guide that represents the skeletal framework of a website.  The wireframe depicts the page layout or arrangement of the website’s content, including interface elements and navigational systems, and how they work together. </a:t>
            </a:r>
            <a:br>
              <a:rPr lang="en-IN" sz="1100" dirty="0" smtClean="0">
                <a:solidFill>
                  <a:srgbClr val="494949"/>
                </a:solidFill>
              </a:rPr>
            </a:br>
            <a:r>
              <a:rPr lang="en-IN" sz="1100" dirty="0" smtClean="0">
                <a:solidFill>
                  <a:srgbClr val="494949"/>
                </a:solidFill>
              </a:rPr>
              <a:t/>
            </a:r>
            <a:br>
              <a:rPr lang="en-IN" sz="1100" dirty="0" smtClean="0">
                <a:solidFill>
                  <a:srgbClr val="494949"/>
                </a:solidFill>
              </a:rPr>
            </a:br>
            <a:r>
              <a:rPr lang="en-IN" sz="1100" dirty="0" smtClean="0">
                <a:solidFill>
                  <a:srgbClr val="494949"/>
                </a:solidFill>
              </a:rPr>
              <a:t>The wireframe usually lacks typographic style, color, or graphics, since the main focus lies in functionality, behaviour, and priority of content. In other words, it focuses on “what a screen does, not what it looks like.  Wireframes can be pencil drawings or sketches on a whiteboard, or they can be produced by means of a broad array of free or commercial software applications.</a:t>
            </a:r>
            <a:endParaRPr lang="en-US" sz="1100" dirty="0" smtClean="0">
              <a:solidFill>
                <a:srgbClr val="494949"/>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email"/>
          <a:srcRect/>
          <a:stretch>
            <a:fillRect/>
          </a:stretch>
        </p:blipFill>
        <p:spPr bwMode="auto">
          <a:xfrm>
            <a:off x="333828" y="1019176"/>
            <a:ext cx="4136572" cy="3128176"/>
          </a:xfrm>
          <a:prstGeom prst="rect">
            <a:avLst/>
          </a:prstGeom>
          <a:noFill/>
          <a:ln w="9525">
            <a:noFill/>
            <a:miter lim="800000"/>
            <a:headEnd/>
            <a:tailEnd/>
          </a:ln>
        </p:spPr>
      </p:pic>
      <p:pic>
        <p:nvPicPr>
          <p:cNvPr id="10" name="Picture 9" descr="Thomson.png"/>
          <p:cNvPicPr>
            <a:picLocks noChangeAspect="1"/>
          </p:cNvPicPr>
          <p:nvPr/>
        </p:nvPicPr>
        <p:blipFill>
          <a:blip r:embed="rId3" cstate="email"/>
          <a:srcRect/>
          <a:stretch>
            <a:fillRect/>
          </a:stretch>
        </p:blipFill>
        <p:spPr>
          <a:xfrm>
            <a:off x="4718178" y="1005143"/>
            <a:ext cx="4071258" cy="3133567"/>
          </a:xfrm>
          <a:prstGeom prst="rect">
            <a:avLst/>
          </a:prstGeom>
        </p:spPr>
      </p:pic>
      <p:sp>
        <p:nvSpPr>
          <p:cNvPr id="6" name="Title 5"/>
          <p:cNvSpPr>
            <a:spLocks noGrp="1"/>
          </p:cNvSpPr>
          <p:nvPr>
            <p:ph type="title"/>
          </p:nvPr>
        </p:nvSpPr>
        <p:spPr/>
        <p:txBody>
          <a:bodyPr/>
          <a:lstStyle/>
          <a:p>
            <a:r>
              <a:rPr lang="en-US" dirty="0" smtClean="0">
                <a:latin typeface="+mj-lt"/>
              </a:rPr>
              <a:t>Understanding the </a:t>
            </a:r>
            <a:r>
              <a:rPr lang="en-US" dirty="0" smtClean="0"/>
              <a:t>Key Elements</a:t>
            </a:r>
            <a:endParaRPr lang="en-US" dirty="0">
              <a:latin typeface="+mj-lt"/>
            </a:endParaRPr>
          </a:p>
        </p:txBody>
      </p:sp>
      <p:sp>
        <p:nvSpPr>
          <p:cNvPr id="11" name="TextBox 10"/>
          <p:cNvSpPr txBox="1"/>
          <p:nvPr/>
        </p:nvSpPr>
        <p:spPr>
          <a:xfrm>
            <a:off x="341191" y="4527450"/>
            <a:ext cx="8453477" cy="1900520"/>
          </a:xfrm>
          <a:prstGeom prst="rect">
            <a:avLst/>
          </a:prstGeom>
          <a:noFill/>
        </p:spPr>
        <p:txBody>
          <a:bodyPr wrap="square" lIns="0" rIns="0" rtlCol="0">
            <a:spAutoFit/>
          </a:bodyPr>
          <a:lstStyle/>
          <a:p>
            <a:r>
              <a:rPr lang="en-US" sz="1300" b="1" dirty="0" smtClean="0">
                <a:solidFill>
                  <a:srgbClr val="494949"/>
                </a:solidFill>
              </a:rPr>
              <a:t>Understanding the Wireframe</a:t>
            </a:r>
          </a:p>
          <a:p>
            <a:endParaRPr lang="en-IN" sz="1100" b="1" dirty="0" smtClean="0"/>
          </a:p>
          <a:p>
            <a:r>
              <a:rPr lang="en-IN" sz="1100" dirty="0" smtClean="0">
                <a:solidFill>
                  <a:srgbClr val="494949"/>
                </a:solidFill>
              </a:rPr>
              <a:t>Wireframes focus on</a:t>
            </a:r>
          </a:p>
          <a:p>
            <a:pPr indent="114300">
              <a:lnSpc>
                <a:spcPct val="150000"/>
              </a:lnSpc>
              <a:buFont typeface="Arial" pitchFamily="34" charset="0"/>
              <a:buChar char="•"/>
            </a:pPr>
            <a:r>
              <a:rPr lang="en-IN" sz="1100" dirty="0" smtClean="0">
                <a:solidFill>
                  <a:srgbClr val="494949"/>
                </a:solidFill>
              </a:rPr>
              <a:t>The kind of information displayed</a:t>
            </a:r>
          </a:p>
          <a:p>
            <a:pPr indent="114300">
              <a:lnSpc>
                <a:spcPct val="150000"/>
              </a:lnSpc>
              <a:buFont typeface="Arial" pitchFamily="34" charset="0"/>
              <a:buChar char="•"/>
            </a:pPr>
            <a:r>
              <a:rPr lang="en-IN" sz="1100" dirty="0" smtClean="0">
                <a:solidFill>
                  <a:srgbClr val="494949"/>
                </a:solidFill>
              </a:rPr>
              <a:t>The range of functions available</a:t>
            </a:r>
          </a:p>
          <a:p>
            <a:pPr indent="114300">
              <a:lnSpc>
                <a:spcPct val="150000"/>
              </a:lnSpc>
              <a:buFont typeface="Arial" pitchFamily="34" charset="0"/>
              <a:buChar char="•"/>
            </a:pPr>
            <a:r>
              <a:rPr lang="en-IN" sz="1100" dirty="0" smtClean="0">
                <a:solidFill>
                  <a:srgbClr val="494949"/>
                </a:solidFill>
              </a:rPr>
              <a:t>The relative priorities of the information and functions</a:t>
            </a:r>
          </a:p>
          <a:p>
            <a:pPr indent="114300">
              <a:lnSpc>
                <a:spcPct val="150000"/>
              </a:lnSpc>
              <a:buFont typeface="Arial" pitchFamily="34" charset="0"/>
              <a:buChar char="•"/>
            </a:pPr>
            <a:r>
              <a:rPr lang="en-IN" sz="1100" dirty="0" smtClean="0">
                <a:solidFill>
                  <a:srgbClr val="494949"/>
                </a:solidFill>
              </a:rPr>
              <a:t>The rules for displaying certain kinds of information</a:t>
            </a:r>
          </a:p>
          <a:p>
            <a:pPr indent="114300">
              <a:lnSpc>
                <a:spcPct val="150000"/>
              </a:lnSpc>
              <a:buFont typeface="Arial" pitchFamily="34" charset="0"/>
              <a:buChar char="•"/>
            </a:pPr>
            <a:r>
              <a:rPr lang="en-IN" sz="1100" dirty="0" smtClean="0">
                <a:solidFill>
                  <a:srgbClr val="494949"/>
                </a:solidFill>
              </a:rPr>
              <a:t>The effect of different scenarios on the display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email"/>
          <a:srcRect/>
          <a:stretch>
            <a:fillRect/>
          </a:stretch>
        </p:blipFill>
        <p:spPr bwMode="auto">
          <a:xfrm>
            <a:off x="339270" y="1011594"/>
            <a:ext cx="3473337" cy="3163077"/>
          </a:xfrm>
          <a:prstGeom prst="rect">
            <a:avLst/>
          </a:prstGeom>
          <a:noFill/>
          <a:ln w="9525">
            <a:noFill/>
            <a:miter lim="800000"/>
            <a:headEnd/>
            <a:tailEnd/>
          </a:ln>
        </p:spPr>
      </p:pic>
      <p:sp>
        <p:nvSpPr>
          <p:cNvPr id="6" name="Title 5"/>
          <p:cNvSpPr>
            <a:spLocks noGrp="1"/>
          </p:cNvSpPr>
          <p:nvPr>
            <p:ph type="title"/>
          </p:nvPr>
        </p:nvSpPr>
        <p:spPr/>
        <p:txBody>
          <a:bodyPr/>
          <a:lstStyle/>
          <a:p>
            <a:r>
              <a:rPr lang="en-US" dirty="0" smtClean="0">
                <a:latin typeface="+mj-lt"/>
              </a:rPr>
              <a:t>Understanding the </a:t>
            </a:r>
            <a:r>
              <a:rPr lang="en-US" dirty="0" smtClean="0"/>
              <a:t>Key Elements</a:t>
            </a:r>
            <a:endParaRPr lang="en-US" dirty="0">
              <a:latin typeface="+mj-lt"/>
            </a:endParaRPr>
          </a:p>
        </p:txBody>
      </p:sp>
      <p:sp>
        <p:nvSpPr>
          <p:cNvPr id="9" name="TextBox 8"/>
          <p:cNvSpPr txBox="1"/>
          <p:nvPr/>
        </p:nvSpPr>
        <p:spPr>
          <a:xfrm rot="19990529">
            <a:off x="5617062" y="2819399"/>
            <a:ext cx="2121093" cy="369332"/>
          </a:xfrm>
          <a:prstGeom prst="rect">
            <a:avLst/>
          </a:prstGeom>
          <a:noFill/>
        </p:spPr>
        <p:txBody>
          <a:bodyPr wrap="none" rtlCol="0">
            <a:spAutoFit/>
          </a:bodyPr>
          <a:lstStyle/>
          <a:p>
            <a:r>
              <a:rPr lang="en-US" dirty="0" smtClean="0">
                <a:solidFill>
                  <a:srgbClr val="FF0000"/>
                </a:solidFill>
              </a:rPr>
              <a:t>One of the designs</a:t>
            </a:r>
            <a:endParaRPr lang="en-US" dirty="0">
              <a:solidFill>
                <a:srgbClr val="FF0000"/>
              </a:solidFill>
            </a:endParaRPr>
          </a:p>
        </p:txBody>
      </p:sp>
      <p:sp>
        <p:nvSpPr>
          <p:cNvPr id="11" name="TextBox 10"/>
          <p:cNvSpPr txBox="1"/>
          <p:nvPr/>
        </p:nvSpPr>
        <p:spPr>
          <a:xfrm>
            <a:off x="341191" y="4527450"/>
            <a:ext cx="8453477" cy="1477328"/>
          </a:xfrm>
          <a:prstGeom prst="rect">
            <a:avLst/>
          </a:prstGeom>
          <a:noFill/>
        </p:spPr>
        <p:txBody>
          <a:bodyPr wrap="square" lIns="0" rIns="0" rtlCol="0">
            <a:spAutoFit/>
          </a:bodyPr>
          <a:lstStyle/>
          <a:p>
            <a:r>
              <a:rPr lang="en-US" sz="1300" b="1" dirty="0" smtClean="0">
                <a:solidFill>
                  <a:srgbClr val="494949"/>
                </a:solidFill>
              </a:rPr>
              <a:t>Understanding Wireframes</a:t>
            </a:r>
          </a:p>
          <a:p>
            <a:endParaRPr lang="en-IN" sz="1100" b="1" dirty="0" smtClean="0"/>
          </a:p>
          <a:p>
            <a:r>
              <a:rPr lang="en-IN" sz="1100" dirty="0" smtClean="0">
                <a:solidFill>
                  <a:srgbClr val="494949"/>
                </a:solidFill>
              </a:rPr>
              <a:t>The website wireframe connects the underlying conceptual structure, or information architecture, to the surface, or visual design of the website. Wireframes help establish functionality, and the relationships between different screen templates of a website. </a:t>
            </a:r>
            <a:br>
              <a:rPr lang="en-IN" sz="1100" dirty="0" smtClean="0">
                <a:solidFill>
                  <a:srgbClr val="494949"/>
                </a:solidFill>
              </a:rPr>
            </a:br>
            <a:r>
              <a:rPr lang="en-IN" sz="1100" dirty="0" smtClean="0">
                <a:solidFill>
                  <a:srgbClr val="494949"/>
                </a:solidFill>
              </a:rPr>
              <a:t/>
            </a:r>
            <a:br>
              <a:rPr lang="en-IN" sz="1100" dirty="0" smtClean="0">
                <a:solidFill>
                  <a:srgbClr val="494949"/>
                </a:solidFill>
              </a:rPr>
            </a:br>
            <a:r>
              <a:rPr lang="en-IN" sz="1100" dirty="0" smtClean="0">
                <a:solidFill>
                  <a:srgbClr val="494949"/>
                </a:solidFill>
              </a:rPr>
              <a:t>An iterative process, creating wireframes is an effective way to make rapid prototypes of pages, while measuring the practicality of a design concept. Wireframing typically begins between “high-level structural work—like flowcharts or site maps—and screen designs.   Within the process of building a website, wireframing is where thinking becomes tangible</a:t>
            </a:r>
          </a:p>
        </p:txBody>
      </p:sp>
      <p:pic>
        <p:nvPicPr>
          <p:cNvPr id="2" name="Picture 2" descr="D:\Amar\MEF\PSD\home02v4.jpg"/>
          <p:cNvPicPr>
            <a:picLocks noChangeAspect="1" noChangeArrowheads="1"/>
          </p:cNvPicPr>
          <p:nvPr/>
        </p:nvPicPr>
        <p:blipFill>
          <a:blip r:embed="rId3" cstate="email"/>
          <a:srcRect/>
          <a:stretch>
            <a:fillRect/>
          </a:stretch>
        </p:blipFill>
        <p:spPr bwMode="auto">
          <a:xfrm>
            <a:off x="4836660" y="1017620"/>
            <a:ext cx="3952163" cy="27432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800" dirty="0" smtClean="0">
                <a:latin typeface="+mj-lt"/>
              </a:rPr>
              <a:t>Some Live examples</a:t>
            </a:r>
            <a:endParaRPr lang="en-US" sz="1800" dirty="0">
              <a:latin typeface="+mj-lt"/>
            </a:endParaRPr>
          </a:p>
        </p:txBody>
      </p:sp>
      <p:sp>
        <p:nvSpPr>
          <p:cNvPr id="9" name="TextBox 8"/>
          <p:cNvSpPr txBox="1"/>
          <p:nvPr/>
        </p:nvSpPr>
        <p:spPr>
          <a:xfrm rot="19990529">
            <a:off x="5617062" y="2819399"/>
            <a:ext cx="2121093" cy="369332"/>
          </a:xfrm>
          <a:prstGeom prst="rect">
            <a:avLst/>
          </a:prstGeom>
          <a:noFill/>
        </p:spPr>
        <p:txBody>
          <a:bodyPr wrap="none" rtlCol="0">
            <a:spAutoFit/>
          </a:bodyPr>
          <a:lstStyle/>
          <a:p>
            <a:r>
              <a:rPr lang="en-US" dirty="0" smtClean="0">
                <a:solidFill>
                  <a:srgbClr val="FF0000"/>
                </a:solidFill>
              </a:rPr>
              <a:t>One of the designs</a:t>
            </a:r>
            <a:endParaRPr lang="en-US" dirty="0">
              <a:solidFill>
                <a:srgbClr val="FF0000"/>
              </a:solidFill>
            </a:endParaRPr>
          </a:p>
        </p:txBody>
      </p:sp>
      <p:sp>
        <p:nvSpPr>
          <p:cNvPr id="10" name="Title 5"/>
          <p:cNvSpPr txBox="1">
            <a:spLocks/>
          </p:cNvSpPr>
          <p:nvPr/>
        </p:nvSpPr>
        <p:spPr bwMode="auto">
          <a:xfrm>
            <a:off x="336550" y="4524535"/>
            <a:ext cx="8582025" cy="40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p>
            <a:pPr lvl="0" eaLnBrk="0" fontAlgn="base" hangingPunct="0">
              <a:spcBef>
                <a:spcPct val="0"/>
              </a:spcBef>
              <a:spcAft>
                <a:spcPct val="0"/>
              </a:spcAft>
            </a:pPr>
            <a:r>
              <a:rPr lang="en-US" sz="1100" dirty="0" smtClean="0">
                <a:hlinkClick r:id="rId2"/>
              </a:rPr>
              <a:t>https://www.alfains.com/AlfaInsPortalWebApp/Home.jsp</a:t>
            </a:r>
            <a:endParaRPr lang="en-US" sz="1100" u="sng" kern="0" dirty="0">
              <a:solidFill>
                <a:srgbClr val="0070C0"/>
              </a:solidFill>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12719" y="1205005"/>
            <a:ext cx="3303603" cy="3074031"/>
          </a:xfrm>
          <a:prstGeom prst="rect">
            <a:avLst/>
          </a:prstGeom>
          <a:noFill/>
          <a:ln w="9525">
            <a:noFill/>
            <a:miter lim="800000"/>
            <a:headEnd/>
            <a:tailEnd/>
          </a:ln>
        </p:spPr>
      </p:pic>
      <p:pic>
        <p:nvPicPr>
          <p:cNvPr id="1027" name="Picture 3" descr="E:\JAFF_BACKUP\projects\pfizer\WORK FILE\ui_screens\Alfa-Insurance.jpg"/>
          <p:cNvPicPr>
            <a:picLocks noChangeAspect="1" noChangeArrowheads="1"/>
          </p:cNvPicPr>
          <p:nvPr/>
        </p:nvPicPr>
        <p:blipFill>
          <a:blip r:embed="rId4" cstate="print"/>
          <a:srcRect/>
          <a:stretch>
            <a:fillRect/>
          </a:stretch>
        </p:blipFill>
        <p:spPr bwMode="auto">
          <a:xfrm>
            <a:off x="4911756" y="796956"/>
            <a:ext cx="3672590" cy="45720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800" dirty="0" smtClean="0">
                <a:latin typeface="+mj-lt"/>
              </a:rPr>
              <a:t>Some Live examples</a:t>
            </a:r>
            <a:endParaRPr lang="en-US" sz="1800" dirty="0">
              <a:latin typeface="+mj-lt"/>
            </a:endParaRPr>
          </a:p>
        </p:txBody>
      </p:sp>
      <p:sp>
        <p:nvSpPr>
          <p:cNvPr id="9" name="TextBox 8"/>
          <p:cNvSpPr txBox="1"/>
          <p:nvPr/>
        </p:nvSpPr>
        <p:spPr>
          <a:xfrm rot="19990529">
            <a:off x="5617062" y="2819399"/>
            <a:ext cx="2121093" cy="369332"/>
          </a:xfrm>
          <a:prstGeom prst="rect">
            <a:avLst/>
          </a:prstGeom>
          <a:noFill/>
        </p:spPr>
        <p:txBody>
          <a:bodyPr wrap="none" rtlCol="0">
            <a:spAutoFit/>
          </a:bodyPr>
          <a:lstStyle/>
          <a:p>
            <a:r>
              <a:rPr lang="en-US" dirty="0" smtClean="0">
                <a:solidFill>
                  <a:srgbClr val="FF0000"/>
                </a:solidFill>
              </a:rPr>
              <a:t>One of the designs</a:t>
            </a:r>
            <a:endParaRPr lang="en-US" dirty="0">
              <a:solidFill>
                <a:srgbClr val="FF0000"/>
              </a:solidFill>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550" y="1158321"/>
            <a:ext cx="3532909"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5315" y="1158321"/>
            <a:ext cx="4245792" cy="4975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7292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 y="904875"/>
            <a:ext cx="1088488" cy="523220"/>
          </a:xfrm>
          <a:prstGeom prst="rect">
            <a:avLst/>
          </a:prstGeom>
          <a:noFill/>
        </p:spPr>
        <p:txBody>
          <a:bodyPr wrap="square" rtlCol="0">
            <a:spAutoFit/>
          </a:bodyPr>
          <a:lstStyle/>
          <a:p>
            <a:pPr algn="r"/>
            <a:r>
              <a:rPr lang="en-US" sz="1400" b="1" dirty="0" smtClean="0">
                <a:solidFill>
                  <a:srgbClr val="FFC000"/>
                </a:solidFill>
                <a:latin typeface="Century Gothic" pitchFamily="34" charset="0"/>
              </a:rPr>
              <a:t>TRAINING</a:t>
            </a:r>
          </a:p>
          <a:p>
            <a:pPr algn="r"/>
            <a:r>
              <a:rPr lang="en-US" sz="1400" b="1" dirty="0" smtClean="0">
                <a:solidFill>
                  <a:srgbClr val="FFC000"/>
                </a:solidFill>
                <a:latin typeface="Century Gothic" pitchFamily="34" charset="0"/>
              </a:rPr>
              <a:t>OUTLINE</a:t>
            </a:r>
            <a:endParaRPr lang="en-US" sz="1400" b="1" dirty="0">
              <a:solidFill>
                <a:srgbClr val="FFC000"/>
              </a:solidFill>
              <a:latin typeface="Century Gothic" pitchFamily="34" charset="0"/>
            </a:endParaRPr>
          </a:p>
        </p:txBody>
      </p:sp>
      <p:sp>
        <p:nvSpPr>
          <p:cNvPr id="5" name="TextBox 4"/>
          <p:cNvSpPr txBox="1"/>
          <p:nvPr/>
        </p:nvSpPr>
        <p:spPr>
          <a:xfrm>
            <a:off x="1510509" y="834535"/>
            <a:ext cx="5014116" cy="2354491"/>
          </a:xfrm>
          <a:prstGeom prst="rect">
            <a:avLst/>
          </a:prstGeom>
          <a:noFill/>
        </p:spPr>
        <p:txBody>
          <a:bodyPr wrap="square" rtlCol="0">
            <a:spAutoFit/>
          </a:bodyPr>
          <a:lstStyle/>
          <a:p>
            <a:pPr>
              <a:lnSpc>
                <a:spcPct val="150000"/>
              </a:lnSpc>
            </a:pPr>
            <a:r>
              <a:rPr lang="en-US" sz="1400" dirty="0" smtClean="0">
                <a:solidFill>
                  <a:schemeClr val="bg1"/>
                </a:solidFill>
                <a:latin typeface="+mj-lt"/>
              </a:rPr>
              <a:t>Introduction</a:t>
            </a:r>
          </a:p>
          <a:p>
            <a:pPr>
              <a:lnSpc>
                <a:spcPct val="150000"/>
              </a:lnSpc>
            </a:pPr>
            <a:r>
              <a:rPr lang="en-US" sz="1400" dirty="0" smtClean="0">
                <a:solidFill>
                  <a:schemeClr val="bg1"/>
                </a:solidFill>
                <a:latin typeface="+mj-lt"/>
              </a:rPr>
              <a:t>Section 1 - Basic Web Concepts</a:t>
            </a:r>
          </a:p>
          <a:p>
            <a:pPr>
              <a:lnSpc>
                <a:spcPct val="150000"/>
              </a:lnSpc>
            </a:pPr>
            <a:r>
              <a:rPr lang="en-US" sz="1400" dirty="0" smtClean="0">
                <a:solidFill>
                  <a:schemeClr val="bg1"/>
                </a:solidFill>
                <a:latin typeface="+mj-lt"/>
              </a:rPr>
              <a:t>Section 2 - Page Components</a:t>
            </a:r>
          </a:p>
          <a:p>
            <a:pPr>
              <a:lnSpc>
                <a:spcPct val="150000"/>
              </a:lnSpc>
            </a:pPr>
            <a:r>
              <a:rPr lang="en-US" sz="1400" dirty="0" smtClean="0">
                <a:solidFill>
                  <a:schemeClr val="bg1"/>
                </a:solidFill>
                <a:latin typeface="+mj-lt"/>
              </a:rPr>
              <a:t>Section 3 - Technological Dependencies</a:t>
            </a:r>
          </a:p>
          <a:p>
            <a:pPr>
              <a:lnSpc>
                <a:spcPct val="150000"/>
              </a:lnSpc>
            </a:pPr>
            <a:r>
              <a:rPr lang="en-US" sz="1400" dirty="0" smtClean="0">
                <a:solidFill>
                  <a:schemeClr val="bg1"/>
                </a:solidFill>
                <a:latin typeface="+mj-lt"/>
              </a:rPr>
              <a:t>Section 4 - Optimizing the deliverable</a:t>
            </a:r>
          </a:p>
          <a:p>
            <a:pPr>
              <a:lnSpc>
                <a:spcPct val="150000"/>
              </a:lnSpc>
            </a:pPr>
            <a:r>
              <a:rPr lang="en-US" sz="1400" dirty="0" smtClean="0">
                <a:solidFill>
                  <a:schemeClr val="bg1"/>
                </a:solidFill>
                <a:latin typeface="+mj-lt"/>
              </a:rPr>
              <a:t>Section 5 - Web Design Exercise</a:t>
            </a:r>
          </a:p>
          <a:p>
            <a:pPr>
              <a:lnSpc>
                <a:spcPct val="150000"/>
              </a:lnSpc>
            </a:pPr>
            <a:endParaRPr lang="en-US" sz="1400" dirty="0">
              <a:solidFill>
                <a:schemeClr val="bg1"/>
              </a:solidFill>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rot="19990529">
            <a:off x="5617062" y="2819399"/>
            <a:ext cx="2121093" cy="369332"/>
          </a:xfrm>
          <a:prstGeom prst="rect">
            <a:avLst/>
          </a:prstGeom>
          <a:noFill/>
        </p:spPr>
        <p:txBody>
          <a:bodyPr wrap="none" rtlCol="0">
            <a:spAutoFit/>
          </a:bodyPr>
          <a:lstStyle/>
          <a:p>
            <a:r>
              <a:rPr lang="en-US" dirty="0" smtClean="0">
                <a:solidFill>
                  <a:srgbClr val="FF0000"/>
                </a:solidFill>
              </a:rPr>
              <a:t>One of the designs</a:t>
            </a:r>
            <a:endParaRPr lang="en-US" dirty="0">
              <a:solidFill>
                <a:srgbClr val="FF0000"/>
              </a:solidFill>
            </a:endParaRPr>
          </a:p>
        </p:txBody>
      </p:sp>
      <p:grpSp>
        <p:nvGrpSpPr>
          <p:cNvPr id="4" name="Group 3"/>
          <p:cNvGrpSpPr/>
          <p:nvPr/>
        </p:nvGrpSpPr>
        <p:grpSpPr>
          <a:xfrm>
            <a:off x="267365" y="865662"/>
            <a:ext cx="8773451" cy="4839102"/>
            <a:chOff x="1176521" y="235673"/>
            <a:chExt cx="11216914" cy="6186823"/>
          </a:xfrm>
        </p:grpSpPr>
        <p:pic>
          <p:nvPicPr>
            <p:cNvPr id="2" name="Picture 2" descr="D:\Jaffer\TAG\Abbvie wireframe\Slide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5014"/>
            <a:stretch/>
          </p:blipFill>
          <p:spPr bwMode="auto">
            <a:xfrm>
              <a:off x="1176521" y="235673"/>
              <a:ext cx="5501085" cy="61868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2966"/>
            <a:stretch/>
          </p:blipFill>
          <p:spPr bwMode="auto">
            <a:xfrm>
              <a:off x="6892350" y="554030"/>
              <a:ext cx="5501085" cy="5868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Understanding the </a:t>
            </a:r>
            <a:r>
              <a:rPr lang="en-US" dirty="0" smtClean="0"/>
              <a:t>Key Elements</a:t>
            </a:r>
            <a:endParaRPr lang="en-US" dirty="0">
              <a:latin typeface="+mj-lt"/>
            </a:endParaRPr>
          </a:p>
        </p:txBody>
      </p:sp>
      <p:sp>
        <p:nvSpPr>
          <p:cNvPr id="5" name="TextBox 4"/>
          <p:cNvSpPr txBox="1"/>
          <p:nvPr/>
        </p:nvSpPr>
        <p:spPr>
          <a:xfrm>
            <a:off x="341191" y="4283125"/>
            <a:ext cx="8429726" cy="2185214"/>
          </a:xfrm>
          <a:prstGeom prst="rect">
            <a:avLst/>
          </a:prstGeom>
          <a:noFill/>
        </p:spPr>
        <p:txBody>
          <a:bodyPr wrap="square" lIns="0" rIns="0" rtlCol="0">
            <a:spAutoFit/>
          </a:bodyPr>
          <a:lstStyle/>
          <a:p>
            <a:r>
              <a:rPr lang="en-US" sz="1300" b="1" dirty="0" smtClean="0">
                <a:solidFill>
                  <a:srgbClr val="494949"/>
                </a:solidFill>
              </a:rPr>
              <a:t>Font Usage</a:t>
            </a:r>
            <a:br>
              <a:rPr lang="en-US" sz="1300" b="1" dirty="0" smtClean="0">
                <a:solidFill>
                  <a:srgbClr val="494949"/>
                </a:solidFill>
              </a:rPr>
            </a:br>
            <a:endParaRPr lang="en-US" sz="1300" b="1" dirty="0" smtClean="0">
              <a:solidFill>
                <a:srgbClr val="494949"/>
              </a:solidFill>
            </a:endParaRPr>
          </a:p>
          <a:p>
            <a:pPr marL="228600" indent="-228600">
              <a:buAutoNum type="arabicPeriod"/>
            </a:pPr>
            <a:r>
              <a:rPr lang="en-US" sz="1100" dirty="0" smtClean="0">
                <a:solidFill>
                  <a:srgbClr val="494949"/>
                </a:solidFill>
              </a:rPr>
              <a:t>Web Safe fonts : The fonts listed in the image on the left are web safe fonts. For all the dynamic or paragraph textual contents, these fonts alone should be used.</a:t>
            </a:r>
            <a:br>
              <a:rPr lang="en-US" sz="1100" dirty="0" smtClean="0">
                <a:solidFill>
                  <a:srgbClr val="494949"/>
                </a:solidFill>
              </a:rPr>
            </a:br>
            <a:endParaRPr lang="en-US" sz="1100" dirty="0" smtClean="0">
              <a:solidFill>
                <a:srgbClr val="494949"/>
              </a:solidFill>
            </a:endParaRPr>
          </a:p>
          <a:p>
            <a:pPr marL="228600" indent="-228600">
              <a:buAutoNum type="arabicPeriod"/>
            </a:pPr>
            <a:r>
              <a:rPr lang="en-US" sz="1100" dirty="0" smtClean="0">
                <a:solidFill>
                  <a:srgbClr val="494949"/>
                </a:solidFill>
              </a:rPr>
              <a:t>Special font faces : For all other sections of the sites like banner text, section headings, page headings etc, any special font can be used and should be embedded as images.</a:t>
            </a:r>
            <a:br>
              <a:rPr lang="en-US" sz="1100" dirty="0" smtClean="0">
                <a:solidFill>
                  <a:srgbClr val="494949"/>
                </a:solidFill>
              </a:rPr>
            </a:br>
            <a:endParaRPr lang="en-US" sz="1100" dirty="0" smtClean="0">
              <a:solidFill>
                <a:srgbClr val="494949"/>
              </a:solidFill>
            </a:endParaRPr>
          </a:p>
          <a:p>
            <a:pPr marL="228600" indent="-228600">
              <a:buAutoNum type="arabicPeriod"/>
            </a:pPr>
            <a:r>
              <a:rPr lang="en-US" sz="1100" dirty="0" smtClean="0">
                <a:solidFill>
                  <a:srgbClr val="494949"/>
                </a:solidFill>
              </a:rPr>
              <a:t>Fonts for Flash : For all Flash content, any typeface can be used and we can embed them easily so it will look the same in all the platforms.</a:t>
            </a:r>
            <a:br>
              <a:rPr lang="en-US" sz="1100" dirty="0" smtClean="0">
                <a:solidFill>
                  <a:srgbClr val="494949"/>
                </a:solidFill>
              </a:rPr>
            </a:br>
            <a:endParaRPr lang="en-US" sz="1100" dirty="0" smtClean="0">
              <a:solidFill>
                <a:srgbClr val="494949"/>
              </a:solidFill>
            </a:endParaRPr>
          </a:p>
          <a:p>
            <a:pPr marL="228600" indent="-228600">
              <a:buAutoNum type="arabicPeriod"/>
            </a:pPr>
            <a:r>
              <a:rPr lang="en-US" sz="1100" dirty="0" smtClean="0">
                <a:solidFill>
                  <a:srgbClr val="494949"/>
                </a:solidFill>
              </a:rPr>
              <a:t>Fonts for Accessibility : When designing for Accessibility, font size play a major role.</a:t>
            </a:r>
          </a:p>
        </p:txBody>
      </p:sp>
      <p:pic>
        <p:nvPicPr>
          <p:cNvPr id="31746" name="Picture 2" descr="http://www.financialadvisorwebsitedesign.com/picts/websafefonts.jpg"/>
          <p:cNvPicPr>
            <a:picLocks noChangeAspect="1" noChangeArrowheads="1"/>
          </p:cNvPicPr>
          <p:nvPr/>
        </p:nvPicPr>
        <p:blipFill>
          <a:blip r:embed="rId2" cstate="email"/>
          <a:srcRect/>
          <a:stretch>
            <a:fillRect/>
          </a:stretch>
        </p:blipFill>
        <p:spPr bwMode="auto">
          <a:xfrm>
            <a:off x="323850" y="1039812"/>
            <a:ext cx="4266267" cy="3236913"/>
          </a:xfrm>
          <a:prstGeom prst="rect">
            <a:avLst/>
          </a:prstGeom>
          <a:noFill/>
        </p:spPr>
      </p:pic>
      <p:pic>
        <p:nvPicPr>
          <p:cNvPr id="31748" name="Picture 4" descr="http://www.tech4law.co.za/images/stories/images/stories/Word_far.jpg/Free-Fonts.gif"/>
          <p:cNvPicPr>
            <a:picLocks noChangeAspect="1" noChangeArrowheads="1"/>
          </p:cNvPicPr>
          <p:nvPr/>
        </p:nvPicPr>
        <p:blipFill>
          <a:blip r:embed="rId3" cstate="email"/>
          <a:srcRect/>
          <a:stretch>
            <a:fillRect/>
          </a:stretch>
        </p:blipFill>
        <p:spPr bwMode="auto">
          <a:xfrm>
            <a:off x="4714875" y="1185862"/>
            <a:ext cx="4114800" cy="2748377"/>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Understanding the </a:t>
            </a:r>
            <a:r>
              <a:rPr lang="en-US" dirty="0" smtClean="0"/>
              <a:t>Key Elements</a:t>
            </a:r>
            <a:endParaRPr lang="en-US" dirty="0">
              <a:latin typeface="+mj-lt"/>
            </a:endParaRPr>
          </a:p>
        </p:txBody>
      </p:sp>
      <p:sp>
        <p:nvSpPr>
          <p:cNvPr id="5" name="TextBox 4"/>
          <p:cNvSpPr txBox="1"/>
          <p:nvPr/>
        </p:nvSpPr>
        <p:spPr>
          <a:xfrm>
            <a:off x="341191" y="4473625"/>
            <a:ext cx="8464672" cy="2015936"/>
          </a:xfrm>
          <a:prstGeom prst="rect">
            <a:avLst/>
          </a:prstGeom>
          <a:noFill/>
        </p:spPr>
        <p:txBody>
          <a:bodyPr wrap="square" lIns="0" rIns="0" rtlCol="0">
            <a:spAutoFit/>
          </a:bodyPr>
          <a:lstStyle/>
          <a:p>
            <a:r>
              <a:rPr lang="en-US" sz="1300" b="1" dirty="0" smtClean="0">
                <a:solidFill>
                  <a:srgbClr val="494949"/>
                </a:solidFill>
              </a:rPr>
              <a:t>Vector vs. Raster</a:t>
            </a:r>
            <a:br>
              <a:rPr lang="en-US" sz="1300" b="1" dirty="0" smtClean="0">
                <a:solidFill>
                  <a:srgbClr val="494949"/>
                </a:solidFill>
              </a:rPr>
            </a:br>
            <a:endParaRPr lang="en-US" sz="1300" b="1" dirty="0" smtClean="0">
              <a:solidFill>
                <a:srgbClr val="494949"/>
              </a:solidFill>
            </a:endParaRPr>
          </a:p>
          <a:p>
            <a:pPr marL="228600" indent="-228600">
              <a:buAutoNum type="arabicPeriod"/>
            </a:pPr>
            <a:r>
              <a:rPr lang="en-US" sz="1100" dirty="0" smtClean="0">
                <a:solidFill>
                  <a:srgbClr val="494949"/>
                </a:solidFill>
              </a:rPr>
              <a:t>When to use Vector?</a:t>
            </a:r>
            <a:br>
              <a:rPr lang="en-US" sz="1100" dirty="0" smtClean="0">
                <a:solidFill>
                  <a:srgbClr val="494949"/>
                </a:solidFill>
              </a:rPr>
            </a:br>
            <a:r>
              <a:rPr lang="en-US" sz="1100" dirty="0" smtClean="0">
                <a:solidFill>
                  <a:srgbClr val="494949"/>
                </a:solidFill>
              </a:rPr>
              <a:t>While developing graphic which requires scaling. Usually this boils down to business identity print work, logos, promotional posters, and major illustration artwork. When you want clean-cut and clearly defined shapes - vector is the only way to go.</a:t>
            </a:r>
          </a:p>
          <a:p>
            <a:pPr marL="228600" indent="-228600">
              <a:buAutoNum type="arabicPeriod"/>
            </a:pPr>
            <a:endParaRPr lang="en-US" sz="1100" dirty="0" smtClean="0">
              <a:solidFill>
                <a:srgbClr val="494949"/>
              </a:solidFill>
            </a:endParaRPr>
          </a:p>
          <a:p>
            <a:pPr marL="228600" indent="-228600">
              <a:buAutoNum type="arabicPeriod"/>
            </a:pPr>
            <a:r>
              <a:rPr lang="en-US" sz="1100" dirty="0" smtClean="0">
                <a:solidFill>
                  <a:srgbClr val="494949"/>
                </a:solidFill>
              </a:rPr>
              <a:t>When to use Raster?</a:t>
            </a:r>
            <a:br>
              <a:rPr lang="en-US" sz="1100" dirty="0" smtClean="0">
                <a:solidFill>
                  <a:srgbClr val="494949"/>
                </a:solidFill>
              </a:rPr>
            </a:br>
            <a:r>
              <a:rPr lang="en-US" sz="1100" dirty="0" smtClean="0">
                <a:solidFill>
                  <a:srgbClr val="494949"/>
                </a:solidFill>
              </a:rPr>
              <a:t>Any image generated in jpeg, png, tiff etc. commonly used format are raster graphic. We use raster in photographs and images done in a raster program. We use it when we put an effect on image, or editing and manipulating them. It’s when we’re adding a defined texture and accent on our created designs. If you want textures, fills and other effects, you use raster.</a:t>
            </a:r>
          </a:p>
          <a:p>
            <a:pPr marL="228600" indent="-228600">
              <a:buAutoNum type="arabicPeriod"/>
            </a:pPr>
            <a:endParaRPr lang="en-US" sz="1100" dirty="0" smtClean="0">
              <a:solidFill>
                <a:srgbClr val="494949"/>
              </a:solidFill>
            </a:endParaRPr>
          </a:p>
        </p:txBody>
      </p:sp>
      <p:pic>
        <p:nvPicPr>
          <p:cNvPr id="48132" name="Picture 4" descr="&lt;p&gt;Design Battle: Vector vs. Raster&lt;/p&gt;"/>
          <p:cNvPicPr>
            <a:picLocks noChangeAspect="1" noChangeArrowheads="1"/>
          </p:cNvPicPr>
          <p:nvPr/>
        </p:nvPicPr>
        <p:blipFill>
          <a:blip r:embed="rId2" cstate="email"/>
          <a:srcRect/>
          <a:stretch>
            <a:fillRect/>
          </a:stretch>
        </p:blipFill>
        <p:spPr bwMode="auto">
          <a:xfrm>
            <a:off x="346075" y="1019175"/>
            <a:ext cx="2171700" cy="3257550"/>
          </a:xfrm>
          <a:prstGeom prst="rect">
            <a:avLst/>
          </a:prstGeom>
          <a:noFill/>
        </p:spPr>
      </p:pic>
      <p:pic>
        <p:nvPicPr>
          <p:cNvPr id="48134" name="Picture 6" descr="&lt;p&gt;Design Battle: Vector vs. Raster&lt;/p&gt;"/>
          <p:cNvPicPr>
            <a:picLocks noChangeAspect="1" noChangeArrowheads="1"/>
          </p:cNvPicPr>
          <p:nvPr/>
        </p:nvPicPr>
        <p:blipFill>
          <a:blip r:embed="rId3" cstate="email"/>
          <a:srcRect/>
          <a:stretch>
            <a:fillRect/>
          </a:stretch>
        </p:blipFill>
        <p:spPr bwMode="auto">
          <a:xfrm>
            <a:off x="2679700" y="1009650"/>
            <a:ext cx="2387600" cy="2387600"/>
          </a:xfrm>
          <a:prstGeom prst="rect">
            <a:avLst/>
          </a:prstGeom>
          <a:noFill/>
        </p:spPr>
      </p:pic>
      <p:pic>
        <p:nvPicPr>
          <p:cNvPr id="48136" name="Picture 8" descr="&lt;p&gt;Design Battle: Vector vs. Raster&lt;/p&gt;"/>
          <p:cNvPicPr>
            <a:picLocks noChangeAspect="1" noChangeArrowheads="1"/>
          </p:cNvPicPr>
          <p:nvPr/>
        </p:nvPicPr>
        <p:blipFill>
          <a:blip r:embed="rId4" cstate="email"/>
          <a:srcRect/>
          <a:stretch>
            <a:fillRect/>
          </a:stretch>
        </p:blipFill>
        <p:spPr bwMode="auto">
          <a:xfrm>
            <a:off x="5267325" y="1009649"/>
            <a:ext cx="3524250" cy="2390775"/>
          </a:xfrm>
          <a:prstGeom prst="rect">
            <a:avLst/>
          </a:prstGeom>
          <a:noFill/>
        </p:spPr>
      </p:pic>
      <p:pic>
        <p:nvPicPr>
          <p:cNvPr id="48140" name="Picture 12" descr="ui switch design"/>
          <p:cNvPicPr>
            <a:picLocks noChangeAspect="1" noChangeArrowheads="1"/>
          </p:cNvPicPr>
          <p:nvPr/>
        </p:nvPicPr>
        <p:blipFill>
          <a:blip r:embed="rId5" cstate="email"/>
          <a:srcRect/>
          <a:stretch>
            <a:fillRect/>
          </a:stretch>
        </p:blipFill>
        <p:spPr bwMode="auto">
          <a:xfrm>
            <a:off x="2686050" y="3457575"/>
            <a:ext cx="2047875" cy="824145"/>
          </a:xfrm>
          <a:prstGeom prst="rect">
            <a:avLst/>
          </a:prstGeom>
          <a:noFill/>
        </p:spPr>
      </p:pic>
      <p:pic>
        <p:nvPicPr>
          <p:cNvPr id="48144" name="Picture 16" descr="flip facebook button ui design"/>
          <p:cNvPicPr>
            <a:picLocks noChangeAspect="1" noChangeArrowheads="1"/>
          </p:cNvPicPr>
          <p:nvPr/>
        </p:nvPicPr>
        <p:blipFill>
          <a:blip r:embed="rId6" cstate="email"/>
          <a:srcRect/>
          <a:stretch>
            <a:fillRect/>
          </a:stretch>
        </p:blipFill>
        <p:spPr bwMode="auto">
          <a:xfrm>
            <a:off x="5133975" y="3762375"/>
            <a:ext cx="981075" cy="323850"/>
          </a:xfrm>
          <a:prstGeom prst="rect">
            <a:avLst/>
          </a:prstGeom>
          <a:noFill/>
        </p:spPr>
      </p:pic>
      <p:pic>
        <p:nvPicPr>
          <p:cNvPr id="15" name="Picture 16" descr="flip facebook button ui design"/>
          <p:cNvPicPr>
            <a:picLocks noChangeAspect="1" noChangeArrowheads="1"/>
          </p:cNvPicPr>
          <p:nvPr/>
        </p:nvPicPr>
        <p:blipFill>
          <a:blip r:embed="rId7" cstate="email"/>
          <a:srcRect/>
          <a:stretch>
            <a:fillRect/>
          </a:stretch>
        </p:blipFill>
        <p:spPr bwMode="auto">
          <a:xfrm>
            <a:off x="6210300" y="3671888"/>
            <a:ext cx="1209675" cy="504825"/>
          </a:xfrm>
          <a:prstGeom prst="rect">
            <a:avLst/>
          </a:prstGeom>
          <a:noFill/>
        </p:spPr>
      </p:pic>
      <p:pic>
        <p:nvPicPr>
          <p:cNvPr id="16" name="Picture 16" descr="flip facebook button ui design"/>
          <p:cNvPicPr>
            <a:picLocks noChangeAspect="1" noChangeArrowheads="1"/>
          </p:cNvPicPr>
          <p:nvPr/>
        </p:nvPicPr>
        <p:blipFill>
          <a:blip r:embed="rId8" cstate="email"/>
          <a:srcRect/>
          <a:stretch>
            <a:fillRect/>
          </a:stretch>
        </p:blipFill>
        <p:spPr bwMode="auto">
          <a:xfrm>
            <a:off x="7562850" y="3552825"/>
            <a:ext cx="1209675" cy="74295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Understanding the </a:t>
            </a:r>
            <a:r>
              <a:rPr lang="en-US" dirty="0" smtClean="0"/>
              <a:t>Key Elements</a:t>
            </a:r>
            <a:endParaRPr lang="en-US" dirty="0">
              <a:latin typeface="+mj-lt"/>
            </a:endParaRPr>
          </a:p>
        </p:txBody>
      </p:sp>
      <p:sp>
        <p:nvSpPr>
          <p:cNvPr id="10" name="TextBox 9"/>
          <p:cNvSpPr txBox="1"/>
          <p:nvPr/>
        </p:nvSpPr>
        <p:spPr>
          <a:xfrm>
            <a:off x="328807" y="4515576"/>
            <a:ext cx="8453477" cy="1646605"/>
          </a:xfrm>
          <a:prstGeom prst="rect">
            <a:avLst/>
          </a:prstGeom>
          <a:noFill/>
        </p:spPr>
        <p:txBody>
          <a:bodyPr wrap="square" lIns="0" rIns="0" rtlCol="0">
            <a:spAutoFit/>
          </a:bodyPr>
          <a:lstStyle/>
          <a:p>
            <a:r>
              <a:rPr lang="en-US" sz="1300" b="1" dirty="0" smtClean="0">
                <a:solidFill>
                  <a:srgbClr val="494949"/>
                </a:solidFill>
              </a:rPr>
              <a:t>Following brand guidelines</a:t>
            </a:r>
          </a:p>
          <a:p>
            <a:endParaRPr lang="en-IN" sz="1100" dirty="0" smtClean="0">
              <a:solidFill>
                <a:srgbClr val="494949"/>
              </a:solidFill>
            </a:endParaRPr>
          </a:p>
          <a:p>
            <a:r>
              <a:rPr lang="en-IN" sz="1100" dirty="0" smtClean="0">
                <a:solidFill>
                  <a:srgbClr val="494949"/>
                </a:solidFill>
              </a:rPr>
              <a:t>A brand guideline is a collection of typefaces, colors, rules and tips for the application of your logo and supporting visual style. In each brand guide, or “brand book,” there will traditionally be a section focused entirely on the logo itself: ways it should and should not be displayed, abbreviated and long versions of your logo and restrictions regarding the space surrounding it. </a:t>
            </a:r>
            <a:br>
              <a:rPr lang="en-IN" sz="1100" dirty="0" smtClean="0">
                <a:solidFill>
                  <a:srgbClr val="494949"/>
                </a:solidFill>
              </a:rPr>
            </a:br>
            <a:r>
              <a:rPr lang="en-IN" sz="1100" dirty="0" smtClean="0">
                <a:solidFill>
                  <a:srgbClr val="494949"/>
                </a:solidFill>
              </a:rPr>
              <a:t/>
            </a:r>
            <a:br>
              <a:rPr lang="en-IN" sz="1100" dirty="0" smtClean="0">
                <a:solidFill>
                  <a:srgbClr val="494949"/>
                </a:solidFill>
              </a:rPr>
            </a:br>
            <a:r>
              <a:rPr lang="en-IN" sz="1100" dirty="0" smtClean="0">
                <a:solidFill>
                  <a:srgbClr val="494949"/>
                </a:solidFill>
              </a:rPr>
              <a:t>A good brand guide will have a list of typefaces available to use and where each would be appropriate. The same goes for colors and any extra artwork you may have: stock photography, illustrations or icons. How each of these elements are applied is key to the visual style of your brand. If followed accurately, that is what a brand guide preserves.</a:t>
            </a:r>
            <a:endParaRPr lang="en-US" sz="1100" dirty="0" smtClean="0">
              <a:solidFill>
                <a:srgbClr val="494949"/>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24" r="7034"/>
          <a:stretch/>
        </p:blipFill>
        <p:spPr bwMode="auto">
          <a:xfrm>
            <a:off x="201880" y="1065872"/>
            <a:ext cx="5153892" cy="3161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5700156" y="767511"/>
            <a:ext cx="2925153" cy="3748065"/>
            <a:chOff x="5355772" y="767511"/>
            <a:chExt cx="3182353" cy="4077621"/>
          </a:xfrm>
        </p:grpSpPr>
        <p:pic>
          <p:nvPicPr>
            <p:cNvPr id="3075" name="Picture 3" descr="D:\Jaffer\CVS\inputs\CVSPharmacy_BrandGuide_V2-32 copy.jpg"/>
            <p:cNvPicPr>
              <a:picLocks noChangeAspect="1" noChangeArrowheads="1"/>
            </p:cNvPicPr>
            <p:nvPr/>
          </p:nvPicPr>
          <p:blipFill rotWithShape="1">
            <a:blip r:embed="rId3">
              <a:extLst>
                <a:ext uri="{28A0092B-C50C-407E-A947-70E740481C1C}">
                  <a14:useLocalDpi xmlns:a14="http://schemas.microsoft.com/office/drawing/2010/main" val="0"/>
                </a:ext>
              </a:extLst>
            </a:blip>
            <a:srcRect l="20327" t="15253" b="34023"/>
            <a:stretch/>
          </p:blipFill>
          <p:spPr bwMode="auto">
            <a:xfrm>
              <a:off x="5355772" y="767511"/>
              <a:ext cx="3182353" cy="28932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2357" r="2854" b="18562"/>
            <a:stretch/>
          </p:blipFill>
          <p:spPr bwMode="auto">
            <a:xfrm>
              <a:off x="5355772" y="3539012"/>
              <a:ext cx="3182353" cy="1306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Understanding the </a:t>
            </a:r>
            <a:r>
              <a:rPr lang="en-US" dirty="0" smtClean="0"/>
              <a:t>Key Elements</a:t>
            </a:r>
            <a:endParaRPr lang="en-US" dirty="0">
              <a:latin typeface="+mj-lt"/>
            </a:endParaRPr>
          </a:p>
        </p:txBody>
      </p:sp>
      <p:sp>
        <p:nvSpPr>
          <p:cNvPr id="11" name="TextBox 10"/>
          <p:cNvSpPr txBox="1"/>
          <p:nvPr/>
        </p:nvSpPr>
        <p:spPr>
          <a:xfrm>
            <a:off x="331791" y="4515576"/>
            <a:ext cx="8453477" cy="1477328"/>
          </a:xfrm>
          <a:prstGeom prst="rect">
            <a:avLst/>
          </a:prstGeom>
          <a:noFill/>
        </p:spPr>
        <p:txBody>
          <a:bodyPr wrap="square" lIns="0" rIns="0" rtlCol="0">
            <a:spAutoFit/>
          </a:bodyPr>
          <a:lstStyle/>
          <a:p>
            <a:r>
              <a:rPr lang="en-US" sz="1300" b="1" dirty="0" smtClean="0">
                <a:solidFill>
                  <a:srgbClr val="494949"/>
                </a:solidFill>
              </a:rPr>
              <a:t>Following brand guidelines</a:t>
            </a:r>
          </a:p>
          <a:p>
            <a:endParaRPr lang="en-IN" sz="1100" dirty="0" smtClean="0">
              <a:solidFill>
                <a:srgbClr val="494949"/>
              </a:solidFill>
            </a:endParaRPr>
          </a:p>
          <a:p>
            <a:r>
              <a:rPr lang="en-IN" sz="1100" dirty="0" smtClean="0">
                <a:solidFill>
                  <a:srgbClr val="494949"/>
                </a:solidFill>
              </a:rPr>
              <a:t>They help to form the basis for designs and the need for them as a means for a consistent way to represent a brand and instil a shared vision. When the user sees across the same brand theme across media and platform, the brand memory increases and so does the brand value of the company.</a:t>
            </a:r>
            <a:r>
              <a:rPr lang="en-IN" sz="1100" dirty="0" smtClean="0"/>
              <a:t/>
            </a:r>
            <a:br>
              <a:rPr lang="en-IN" sz="1100" dirty="0" smtClean="0"/>
            </a:br>
            <a:endParaRPr lang="en-IN" sz="1100" dirty="0" smtClean="0">
              <a:solidFill>
                <a:srgbClr val="494949"/>
              </a:solidFill>
            </a:endParaRPr>
          </a:p>
          <a:p>
            <a:r>
              <a:rPr lang="en-IN" sz="1100" dirty="0" smtClean="0">
                <a:solidFill>
                  <a:srgbClr val="494949"/>
                </a:solidFill>
              </a:rPr>
              <a:t>The above design is an example where the application should look good under different brand banners, still maintaining the visual appeal</a:t>
            </a:r>
            <a:endParaRPr lang="en-US" sz="1100" dirty="0" smtClean="0">
              <a:solidFill>
                <a:srgbClr val="494949"/>
              </a:solidFill>
            </a:endParaRPr>
          </a:p>
        </p:txBody>
      </p:sp>
      <p:grpSp>
        <p:nvGrpSpPr>
          <p:cNvPr id="12" name="Group 11"/>
          <p:cNvGrpSpPr/>
          <p:nvPr/>
        </p:nvGrpSpPr>
        <p:grpSpPr>
          <a:xfrm>
            <a:off x="4624388" y="990600"/>
            <a:ext cx="4181475" cy="2702377"/>
            <a:chOff x="4638674" y="1219200"/>
            <a:chExt cx="4181475" cy="2702377"/>
          </a:xfrm>
        </p:grpSpPr>
        <p:pic>
          <p:nvPicPr>
            <p:cNvPr id="10" name="Picture 2" descr="D:\Amar\npower\psd\final\jpegs\Inquiries&amp;RequestUpdated.jpg"/>
            <p:cNvPicPr>
              <a:picLocks noChangeAspect="1" noChangeArrowheads="1"/>
            </p:cNvPicPr>
            <p:nvPr/>
          </p:nvPicPr>
          <p:blipFill>
            <a:blip r:embed="rId2" cstate="email"/>
            <a:srcRect/>
            <a:stretch>
              <a:fillRect/>
            </a:stretch>
          </p:blipFill>
          <p:spPr bwMode="auto">
            <a:xfrm>
              <a:off x="4690942" y="1219200"/>
              <a:ext cx="4094361" cy="2702377"/>
            </a:xfrm>
            <a:prstGeom prst="rect">
              <a:avLst/>
            </a:prstGeom>
            <a:noFill/>
          </p:spPr>
        </p:pic>
        <p:pic>
          <p:nvPicPr>
            <p:cNvPr id="3075" name="Picture 3" descr="D:\Amar\npower\psd\final\jpegs\Inquiries&amp;RequestOpen.jpg"/>
            <p:cNvPicPr>
              <a:picLocks noChangeAspect="1" noChangeArrowheads="1"/>
            </p:cNvPicPr>
            <p:nvPr/>
          </p:nvPicPr>
          <p:blipFill>
            <a:blip r:embed="rId3" cstate="email"/>
            <a:srcRect t="3334"/>
            <a:stretch>
              <a:fillRect/>
            </a:stretch>
          </p:blipFill>
          <p:spPr bwMode="auto">
            <a:xfrm>
              <a:off x="4638674" y="1219200"/>
              <a:ext cx="4181475" cy="703542"/>
            </a:xfrm>
            <a:prstGeom prst="rect">
              <a:avLst/>
            </a:prstGeom>
            <a:noFill/>
          </p:spPr>
        </p:pic>
      </p:grpSp>
      <p:pic>
        <p:nvPicPr>
          <p:cNvPr id="3074" name="Picture 2" descr="D:\Amar\npower\psd\final\jpegs\Inquiries&amp;RequestUpdated.jpg"/>
          <p:cNvPicPr>
            <a:picLocks noChangeAspect="1" noChangeArrowheads="1"/>
          </p:cNvPicPr>
          <p:nvPr/>
        </p:nvPicPr>
        <p:blipFill>
          <a:blip r:embed="rId4" cstate="email"/>
          <a:srcRect l="1974" t="3719"/>
          <a:stretch>
            <a:fillRect/>
          </a:stretch>
        </p:blipFill>
        <p:spPr bwMode="auto">
          <a:xfrm>
            <a:off x="328614" y="1019175"/>
            <a:ext cx="4257676" cy="2759528"/>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Understanding the </a:t>
            </a:r>
            <a:r>
              <a:rPr lang="en-US" dirty="0" smtClean="0"/>
              <a:t>Key Elements</a:t>
            </a:r>
            <a:endParaRPr lang="en-US" dirty="0">
              <a:latin typeface="+mj-lt"/>
            </a:endParaRPr>
          </a:p>
        </p:txBody>
      </p:sp>
      <p:sp>
        <p:nvSpPr>
          <p:cNvPr id="14" name="TextBox 13"/>
          <p:cNvSpPr txBox="1"/>
          <p:nvPr/>
        </p:nvSpPr>
        <p:spPr>
          <a:xfrm>
            <a:off x="341687" y="4899405"/>
            <a:ext cx="8464176" cy="1508105"/>
          </a:xfrm>
          <a:prstGeom prst="rect">
            <a:avLst/>
          </a:prstGeom>
          <a:noFill/>
        </p:spPr>
        <p:txBody>
          <a:bodyPr wrap="square" lIns="0" rIns="0" rtlCol="0">
            <a:spAutoFit/>
          </a:bodyPr>
          <a:lstStyle/>
          <a:p>
            <a:r>
              <a:rPr lang="en-US" sz="1300" b="1" dirty="0" smtClean="0">
                <a:solidFill>
                  <a:srgbClr val="494949"/>
                </a:solidFill>
              </a:rPr>
              <a:t>Color Concept &amp; Dependencies</a:t>
            </a:r>
          </a:p>
          <a:p>
            <a:endParaRPr lang="en-US" sz="1300" b="1" dirty="0" smtClean="0">
              <a:solidFill>
                <a:srgbClr val="494949"/>
              </a:solidFill>
            </a:endParaRPr>
          </a:p>
          <a:p>
            <a:r>
              <a:rPr lang="en-IN" sz="1100" dirty="0" smtClean="0">
                <a:solidFill>
                  <a:srgbClr val="494949"/>
                </a:solidFill>
              </a:rPr>
              <a:t>Color is vital to content. If you consider a website important enough to spend time refining, then readers will likely consider it important enough to spend time reading. Good color choices make that happen. Sometimes removing color is a solution in itself.</a:t>
            </a:r>
            <a:br>
              <a:rPr lang="en-IN" sz="1100" dirty="0" smtClean="0">
                <a:solidFill>
                  <a:srgbClr val="494949"/>
                </a:solidFill>
              </a:rPr>
            </a:br>
            <a:r>
              <a:rPr lang="en-IN" sz="1100" dirty="0" smtClean="0">
                <a:solidFill>
                  <a:srgbClr val="494949"/>
                </a:solidFill>
              </a:rPr>
              <a:t/>
            </a:r>
            <a:br>
              <a:rPr lang="en-IN" sz="1100" dirty="0" smtClean="0">
                <a:solidFill>
                  <a:srgbClr val="494949"/>
                </a:solidFill>
              </a:rPr>
            </a:br>
            <a:r>
              <a:rPr lang="en-IN" sz="1100" dirty="0" smtClean="0">
                <a:solidFill>
                  <a:srgbClr val="494949"/>
                </a:solidFill>
              </a:rPr>
              <a:t>While designing, color ethics should always be considered as it has a deep impact on religion, sector, accessibility, user type etc.</a:t>
            </a:r>
          </a:p>
          <a:p>
            <a:r>
              <a:rPr lang="en-IN" sz="1100" dirty="0" smtClean="0">
                <a:solidFill>
                  <a:srgbClr val="494949"/>
                </a:solidFill>
              </a:rPr>
              <a:t/>
            </a:r>
            <a:br>
              <a:rPr lang="en-IN" sz="1100" dirty="0" smtClean="0">
                <a:solidFill>
                  <a:srgbClr val="494949"/>
                </a:solidFill>
              </a:rPr>
            </a:br>
            <a:endParaRPr lang="en-US" sz="1100" dirty="0" smtClean="0">
              <a:solidFill>
                <a:srgbClr val="494949"/>
              </a:solidFill>
            </a:endParaRPr>
          </a:p>
        </p:txBody>
      </p:sp>
      <p:sp>
        <p:nvSpPr>
          <p:cNvPr id="2" name="AutoShape 2" descr="sav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307975" y="1095709"/>
            <a:ext cx="8658413" cy="3184335"/>
            <a:chOff x="307975" y="1019175"/>
            <a:chExt cx="10550596" cy="388023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7975" y="1019175"/>
              <a:ext cx="5392122" cy="3880230"/>
            </a:xfrm>
            <a:prstGeom prst="rect">
              <a:avLst/>
            </a:prstGeom>
            <a:noFill/>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09278" y="1112435"/>
              <a:ext cx="5049293" cy="3786970"/>
            </a:xfrm>
            <a:prstGeom prst="rect">
              <a:avLst/>
            </a:prstGeom>
            <a:noFill/>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mt-st.rfclipart.com/image/big/a0-6a-b6/personal-organizer-icon-with-clock-and-calendar-Download-Royalty-free-Vector-File-EPS-34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8398" y="973687"/>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latin typeface="+mj-lt"/>
              </a:rPr>
              <a:t>Understanding the </a:t>
            </a:r>
            <a:r>
              <a:rPr lang="en-US" dirty="0" smtClean="0"/>
              <a:t>Key Elements</a:t>
            </a:r>
            <a:endParaRPr lang="en-US" dirty="0">
              <a:latin typeface="+mj-lt"/>
            </a:endParaRPr>
          </a:p>
        </p:txBody>
      </p:sp>
      <p:sp>
        <p:nvSpPr>
          <p:cNvPr id="5" name="TextBox 4"/>
          <p:cNvSpPr txBox="1"/>
          <p:nvPr/>
        </p:nvSpPr>
        <p:spPr>
          <a:xfrm>
            <a:off x="342899" y="3583000"/>
            <a:ext cx="8462963" cy="3539430"/>
          </a:xfrm>
          <a:prstGeom prst="rect">
            <a:avLst/>
          </a:prstGeom>
          <a:noFill/>
        </p:spPr>
        <p:txBody>
          <a:bodyPr wrap="square" lIns="0" rIns="0" rtlCol="0">
            <a:spAutoFit/>
          </a:bodyPr>
          <a:lstStyle/>
          <a:p>
            <a:r>
              <a:rPr lang="en-US" sz="1300" b="1" dirty="0" smtClean="0">
                <a:solidFill>
                  <a:srgbClr val="494949"/>
                </a:solidFill>
              </a:rPr>
              <a:t>Timeline</a:t>
            </a:r>
          </a:p>
          <a:p>
            <a:endParaRPr lang="en-US" sz="1300" b="1" dirty="0" smtClean="0">
              <a:solidFill>
                <a:srgbClr val="494949"/>
              </a:solidFill>
            </a:endParaRPr>
          </a:p>
          <a:p>
            <a:r>
              <a:rPr lang="en-IN" sz="1100" dirty="0" smtClean="0">
                <a:solidFill>
                  <a:srgbClr val="494949"/>
                </a:solidFill>
              </a:rPr>
              <a:t>Being creative for a task is as important as meeting the deadline for it. Remember: “</a:t>
            </a:r>
            <a:r>
              <a:rPr lang="en-IN" sz="1100" b="1" dirty="0" smtClean="0">
                <a:solidFill>
                  <a:srgbClr val="494949"/>
                </a:solidFill>
              </a:rPr>
              <a:t>Nobody wants a sweater in summer</a:t>
            </a:r>
            <a:r>
              <a:rPr lang="en-IN" sz="1100" dirty="0" smtClean="0">
                <a:solidFill>
                  <a:srgbClr val="494949"/>
                </a:solidFill>
              </a:rPr>
              <a:t>”. While working on the timeline, the most vital thing is to give a proper estimation &amp; consider these dependencies: </a:t>
            </a:r>
          </a:p>
          <a:p>
            <a:pPr marL="228600" indent="-228600"/>
            <a:endParaRPr lang="en-US" sz="1100" dirty="0" smtClean="0">
              <a:solidFill>
                <a:srgbClr val="494949"/>
              </a:solidFill>
            </a:endParaRPr>
          </a:p>
          <a:p>
            <a:pPr marL="228600" indent="-228600">
              <a:lnSpc>
                <a:spcPct val="150000"/>
              </a:lnSpc>
              <a:buFont typeface="Arial" pitchFamily="34" charset="0"/>
              <a:buChar char="•"/>
            </a:pPr>
            <a:r>
              <a:rPr lang="en-IN" sz="1100" dirty="0" smtClean="0">
                <a:solidFill>
                  <a:srgbClr val="494949"/>
                </a:solidFill>
              </a:rPr>
              <a:t>Estimating the Task</a:t>
            </a:r>
          </a:p>
          <a:p>
            <a:pPr marL="228600" indent="-228600">
              <a:lnSpc>
                <a:spcPct val="150000"/>
              </a:lnSpc>
              <a:buFont typeface="Arial" pitchFamily="34" charset="0"/>
              <a:buChar char="•"/>
            </a:pPr>
            <a:r>
              <a:rPr lang="en-IN" sz="1100" dirty="0" smtClean="0">
                <a:solidFill>
                  <a:srgbClr val="494949"/>
                </a:solidFill>
              </a:rPr>
              <a:t>Estimating  Effort Required to complete the task</a:t>
            </a:r>
          </a:p>
          <a:p>
            <a:pPr marL="228600" indent="-228600">
              <a:lnSpc>
                <a:spcPct val="150000"/>
              </a:lnSpc>
              <a:buFont typeface="Arial" pitchFamily="34" charset="0"/>
              <a:buChar char="•"/>
            </a:pPr>
            <a:r>
              <a:rPr lang="en-IN" sz="1100" dirty="0" smtClean="0">
                <a:solidFill>
                  <a:srgbClr val="494949"/>
                </a:solidFill>
              </a:rPr>
              <a:t>Buffer Time</a:t>
            </a:r>
          </a:p>
          <a:p>
            <a:pPr marL="228600" indent="-228600">
              <a:lnSpc>
                <a:spcPct val="150000"/>
              </a:lnSpc>
              <a:buFont typeface="Arial" pitchFamily="34" charset="0"/>
              <a:buChar char="•"/>
            </a:pPr>
            <a:r>
              <a:rPr lang="en-IN" sz="1100" dirty="0" smtClean="0">
                <a:solidFill>
                  <a:srgbClr val="494949"/>
                </a:solidFill>
              </a:rPr>
              <a:t>Feedback Dependencies</a:t>
            </a:r>
          </a:p>
          <a:p>
            <a:pPr marL="228600" indent="-228600">
              <a:lnSpc>
                <a:spcPct val="150000"/>
              </a:lnSpc>
              <a:buFont typeface="Arial" pitchFamily="34" charset="0"/>
              <a:buChar char="•"/>
            </a:pPr>
            <a:r>
              <a:rPr lang="en-IN" sz="1100" dirty="0" smtClean="0">
                <a:solidFill>
                  <a:srgbClr val="494949"/>
                </a:solidFill>
              </a:rPr>
              <a:t>Assumptions</a:t>
            </a:r>
            <a:br>
              <a:rPr lang="en-IN" sz="1100" dirty="0" smtClean="0">
                <a:solidFill>
                  <a:srgbClr val="494949"/>
                </a:solidFill>
              </a:rPr>
            </a:br>
            <a:endParaRPr lang="en-US" sz="1100" b="1" cap="all" dirty="0" smtClean="0">
              <a:solidFill>
                <a:srgbClr val="494949"/>
              </a:solidFill>
            </a:endParaRPr>
          </a:p>
          <a:p>
            <a:r>
              <a:rPr lang="en-IN" sz="1100" i="1" dirty="0" smtClean="0">
                <a:solidFill>
                  <a:srgbClr val="494949"/>
                </a:solidFill>
              </a:rPr>
              <a:t>“</a:t>
            </a:r>
            <a:r>
              <a:rPr lang="en-IN" sz="1100" b="1" i="1" dirty="0" smtClean="0">
                <a:solidFill>
                  <a:srgbClr val="494949"/>
                </a:solidFill>
              </a:rPr>
              <a:t>The Devil is in the detail</a:t>
            </a:r>
            <a:r>
              <a:rPr lang="en-IN" sz="1100" i="1" dirty="0" smtClean="0">
                <a:solidFill>
                  <a:srgbClr val="494949"/>
                </a:solidFill>
              </a:rPr>
              <a:t>: When people say that the devil is in the detail, they mean that small things in plans and schemes that are often overlooked can cause serious problems later on.”</a:t>
            </a:r>
            <a:endParaRPr lang="en-IN" sz="1100" b="1" cap="all" dirty="0" smtClean="0">
              <a:solidFill>
                <a:srgbClr val="494949"/>
              </a:solidFill>
            </a:endParaRPr>
          </a:p>
          <a:p>
            <a:pPr marL="228600" indent="-228600"/>
            <a:endParaRPr lang="en-IN" sz="1100" b="1" cap="all" dirty="0" smtClean="0">
              <a:solidFill>
                <a:srgbClr val="494949"/>
              </a:solidFill>
            </a:endParaRPr>
          </a:p>
          <a:p>
            <a:pPr marL="228600" indent="-228600"/>
            <a:endParaRPr lang="en-IN" sz="1100" b="1" cap="all" dirty="0" smtClean="0">
              <a:solidFill>
                <a:srgbClr val="494949"/>
              </a:solidFill>
            </a:endParaRPr>
          </a:p>
          <a:p>
            <a:pPr marL="228600" indent="-228600"/>
            <a:endParaRPr lang="en-IN" sz="1100" b="1" cap="all" dirty="0" smtClean="0">
              <a:solidFill>
                <a:srgbClr val="494949"/>
              </a:solidFill>
            </a:endParaRPr>
          </a:p>
          <a:p>
            <a:pPr marL="228600" indent="-228600"/>
            <a:endParaRPr lang="en-US" sz="1100" dirty="0" smtClean="0">
              <a:solidFill>
                <a:srgbClr val="494949"/>
              </a:solidFill>
            </a:endParaRPr>
          </a:p>
        </p:txBody>
      </p:sp>
      <p:pic>
        <p:nvPicPr>
          <p:cNvPr id="53251" name="Picture 3" descr="C:\Users\welcome\Downloads\1338653084_Hourglass.png"/>
          <p:cNvPicPr>
            <a:picLocks noChangeAspect="1" noChangeArrowheads="1"/>
          </p:cNvPicPr>
          <p:nvPr/>
        </p:nvPicPr>
        <p:blipFill>
          <a:blip r:embed="rId3" cstate="email"/>
          <a:srcRect/>
          <a:stretch>
            <a:fillRect/>
          </a:stretch>
        </p:blipFill>
        <p:spPr bwMode="auto">
          <a:xfrm>
            <a:off x="4670092" y="1405720"/>
            <a:ext cx="1792548" cy="179254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6043" y="699306"/>
            <a:ext cx="3511104" cy="3668907"/>
          </a:xfrm>
          <a:prstGeom prst="rect">
            <a:avLst/>
          </a:prstGeom>
          <a:noFill/>
          <a:ln w="9525">
            <a:noFill/>
            <a:miter lim="800000"/>
            <a:headEnd/>
            <a:tailEnd/>
          </a:ln>
        </p:spPr>
      </p:pic>
      <p:pic>
        <p:nvPicPr>
          <p:cNvPr id="2051" name="Picture 3"/>
          <p:cNvPicPr>
            <a:picLocks noChangeAspect="1" noChangeArrowheads="1"/>
          </p:cNvPicPr>
          <p:nvPr/>
        </p:nvPicPr>
        <p:blipFill>
          <a:blip r:embed="rId3" cstate="email"/>
          <a:srcRect/>
          <a:stretch>
            <a:fillRect/>
          </a:stretch>
        </p:blipFill>
        <p:spPr bwMode="auto">
          <a:xfrm>
            <a:off x="180975" y="1019175"/>
            <a:ext cx="4116332" cy="2836171"/>
          </a:xfrm>
          <a:prstGeom prst="rect">
            <a:avLst/>
          </a:prstGeom>
          <a:noFill/>
          <a:ln w="9525">
            <a:noFill/>
            <a:miter lim="800000"/>
            <a:headEnd/>
            <a:tailEnd/>
          </a:ln>
        </p:spPr>
      </p:pic>
      <p:sp>
        <p:nvSpPr>
          <p:cNvPr id="6" name="Title 5"/>
          <p:cNvSpPr>
            <a:spLocks noGrp="1"/>
          </p:cNvSpPr>
          <p:nvPr>
            <p:ph type="title"/>
          </p:nvPr>
        </p:nvSpPr>
        <p:spPr/>
        <p:txBody>
          <a:bodyPr/>
          <a:lstStyle/>
          <a:p>
            <a:r>
              <a:rPr lang="en-US" dirty="0" smtClean="0">
                <a:latin typeface="+mj-lt"/>
              </a:rPr>
              <a:t>Understanding the </a:t>
            </a:r>
            <a:r>
              <a:rPr lang="en-US" dirty="0" smtClean="0"/>
              <a:t>Key Elements</a:t>
            </a:r>
            <a:endParaRPr lang="en-US" dirty="0">
              <a:latin typeface="+mj-lt"/>
            </a:endParaRPr>
          </a:p>
        </p:txBody>
      </p:sp>
      <p:sp>
        <p:nvSpPr>
          <p:cNvPr id="5" name="TextBox 4"/>
          <p:cNvSpPr txBox="1"/>
          <p:nvPr/>
        </p:nvSpPr>
        <p:spPr>
          <a:xfrm>
            <a:off x="334016" y="4075950"/>
            <a:ext cx="8471847" cy="1508105"/>
          </a:xfrm>
          <a:prstGeom prst="rect">
            <a:avLst/>
          </a:prstGeom>
          <a:noFill/>
        </p:spPr>
        <p:txBody>
          <a:bodyPr wrap="square" lIns="0" rIns="0" rtlCol="0">
            <a:spAutoFit/>
          </a:bodyPr>
          <a:lstStyle/>
          <a:p>
            <a:r>
              <a:rPr lang="en-US" sz="1300" b="1" dirty="0" smtClean="0">
                <a:solidFill>
                  <a:srgbClr val="494949"/>
                </a:solidFill>
              </a:rPr>
              <a:t>Template Driven Technology</a:t>
            </a:r>
          </a:p>
          <a:p>
            <a:endParaRPr lang="en-US" sz="1300" b="1" dirty="0" smtClean="0">
              <a:solidFill>
                <a:srgbClr val="494949"/>
              </a:solidFill>
            </a:endParaRPr>
          </a:p>
          <a:p>
            <a:pPr>
              <a:tabLst>
                <a:tab pos="8458200" algn="l"/>
              </a:tabLst>
            </a:pPr>
            <a:r>
              <a:rPr lang="en-IN" sz="1100" dirty="0" smtClean="0">
                <a:solidFill>
                  <a:srgbClr val="494949"/>
                </a:solidFill>
              </a:rPr>
              <a:t>Many open source technologies are used nowadays which offer a faster solution. They are mostly used for places where a quick Blog, or e-commerce etc. is required. They offer basis visual templates and elements which can be customised according to client requirement. </a:t>
            </a:r>
            <a:br>
              <a:rPr lang="en-IN" sz="1100" dirty="0" smtClean="0">
                <a:solidFill>
                  <a:srgbClr val="494949"/>
                </a:solidFill>
              </a:rPr>
            </a:br>
            <a:r>
              <a:rPr lang="en-IN" sz="1100" dirty="0" smtClean="0">
                <a:solidFill>
                  <a:srgbClr val="494949"/>
                </a:solidFill>
              </a:rPr>
              <a:t/>
            </a:r>
            <a:br>
              <a:rPr lang="en-IN" sz="1100" dirty="0" smtClean="0">
                <a:solidFill>
                  <a:srgbClr val="494949"/>
                </a:solidFill>
              </a:rPr>
            </a:br>
            <a:r>
              <a:rPr lang="en-IN" sz="1100" dirty="0" smtClean="0">
                <a:solidFill>
                  <a:srgbClr val="494949"/>
                </a:solidFill>
              </a:rPr>
              <a:t>For e.g. </a:t>
            </a:r>
            <a:r>
              <a:rPr lang="en-IN" sz="1100" b="1" dirty="0" smtClean="0">
                <a:solidFill>
                  <a:srgbClr val="494949"/>
                </a:solidFill>
              </a:rPr>
              <a:t>WordPress</a:t>
            </a:r>
            <a:r>
              <a:rPr lang="en-IN" sz="1100" dirty="0" smtClean="0">
                <a:solidFill>
                  <a:srgbClr val="494949"/>
                </a:solidFill>
              </a:rPr>
              <a:t> is a free and open source blogging tool and a dynamic content management system (CMS) based on PHP and MySQL.  It has many features including a plug-in architecture and a template system. </a:t>
            </a:r>
            <a:r>
              <a:rPr lang="en-US" sz="1100" dirty="0" smtClean="0">
                <a:solidFill>
                  <a:srgbClr val="494949"/>
                </a:solidFill>
              </a:rPr>
              <a:t>Os-Commerce is used where a quick shopping cart is required.</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Design Trends </a:t>
            </a:r>
            <a:r>
              <a:rPr lang="en-US" dirty="0"/>
              <a:t>and accessibility </a:t>
            </a:r>
            <a:r>
              <a:rPr lang="en-US" sz="1600" dirty="0"/>
              <a:t>(</a:t>
            </a:r>
            <a:r>
              <a:rPr lang="en-US" sz="1600" dirty="0">
                <a:hlinkClick r:id="rId2"/>
              </a:rPr>
              <a:t>https://www.apple.com/iphone-5c</a:t>
            </a:r>
            <a:r>
              <a:rPr lang="en-US" sz="1600" dirty="0" smtClean="0">
                <a:hlinkClick r:id="rId2"/>
              </a:rPr>
              <a:t>/</a:t>
            </a:r>
            <a:r>
              <a:rPr lang="en-US" sz="1600" dirty="0" smtClean="0"/>
              <a:t>) </a:t>
            </a:r>
            <a:endParaRPr lang="en-US" dirty="0"/>
          </a:p>
        </p:txBody>
      </p:sp>
      <p:sp>
        <p:nvSpPr>
          <p:cNvPr id="3" name="TextBox 2"/>
          <p:cNvSpPr txBox="1"/>
          <p:nvPr/>
        </p:nvSpPr>
        <p:spPr>
          <a:xfrm>
            <a:off x="342901" y="1025684"/>
            <a:ext cx="4114800" cy="1061829"/>
          </a:xfrm>
          <a:prstGeom prst="rect">
            <a:avLst/>
          </a:prstGeom>
          <a:noFill/>
        </p:spPr>
        <p:txBody>
          <a:bodyPr wrap="square" lIns="0" rIns="0" rtlCol="0">
            <a:spAutoFit/>
          </a:bodyPr>
          <a:lstStyle/>
          <a:p>
            <a:r>
              <a:rPr lang="en-US" sz="1050" b="1" dirty="0"/>
              <a:t>Flat Design</a:t>
            </a:r>
            <a:endParaRPr lang="en-US" sz="1050" dirty="0"/>
          </a:p>
          <a:p>
            <a:r>
              <a:rPr lang="en-US" sz="1050" dirty="0"/>
              <a:t>A website with flat design lacks gradients, skeuomorphism, but incorporates solid colors, white space, and crisp typography. Windows 8 displays a completely crisp and flat design, but they </a:t>
            </a:r>
            <a:r>
              <a:rPr lang="en-US" sz="1050" dirty="0" smtClean="0"/>
              <a:t/>
            </a:r>
            <a:br>
              <a:rPr lang="en-US" sz="1050" dirty="0" smtClean="0"/>
            </a:br>
            <a:r>
              <a:rPr lang="en-US" sz="1050" dirty="0" smtClean="0"/>
              <a:t>aren't </a:t>
            </a:r>
            <a:r>
              <a:rPr lang="en-US" sz="1050" dirty="0"/>
              <a:t>alone</a:t>
            </a:r>
            <a:r>
              <a:rPr lang="en-US" sz="1050" dirty="0" smtClean="0"/>
              <a:t>...lot of other corporates are </a:t>
            </a:r>
            <a:r>
              <a:rPr lang="en-US" sz="1050" dirty="0"/>
              <a:t>all utilizing flat design.</a:t>
            </a:r>
          </a:p>
          <a:p>
            <a:endParaRPr lang="en-US" sz="105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1" y="2332938"/>
            <a:ext cx="4114800" cy="2512373"/>
          </a:xfrm>
          <a:prstGeom prst="rect">
            <a:avLst/>
          </a:prstGeom>
        </p:spPr>
      </p:pic>
      <p:sp>
        <p:nvSpPr>
          <p:cNvPr id="6" name="TextBox 5"/>
          <p:cNvSpPr txBox="1"/>
          <p:nvPr/>
        </p:nvSpPr>
        <p:spPr>
          <a:xfrm>
            <a:off x="4829176" y="1025684"/>
            <a:ext cx="3952874" cy="900246"/>
          </a:xfrm>
          <a:prstGeom prst="rect">
            <a:avLst/>
          </a:prstGeom>
          <a:noFill/>
        </p:spPr>
        <p:txBody>
          <a:bodyPr wrap="square" lIns="0" rIns="0" rtlCol="0">
            <a:spAutoFit/>
          </a:bodyPr>
          <a:lstStyle/>
          <a:p>
            <a:r>
              <a:rPr lang="en-US" sz="1050" b="1" dirty="0"/>
              <a:t>Parallax</a:t>
            </a:r>
            <a:endParaRPr lang="en-US" sz="1050" dirty="0"/>
          </a:p>
          <a:p>
            <a:r>
              <a:rPr lang="en-US" sz="1050" dirty="0"/>
              <a:t>The Parallax web design trend has grown in popularity because it creates an illusion of depth (or a faux-3D effect) as you scroll through the webpage. Various images on the site will move at different speeds or change in size or at dimension to the site.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4458" y="2332938"/>
            <a:ext cx="4364236" cy="2512373"/>
          </a:xfrm>
          <a:prstGeom prst="rect">
            <a:avLst/>
          </a:prstGeom>
        </p:spPr>
      </p:pic>
      <p:sp>
        <p:nvSpPr>
          <p:cNvPr id="5" name="Rectangle 4"/>
          <p:cNvSpPr/>
          <p:nvPr/>
        </p:nvSpPr>
        <p:spPr>
          <a:xfrm>
            <a:off x="4770565" y="5125704"/>
            <a:ext cx="4114128" cy="1569660"/>
          </a:xfrm>
          <a:prstGeom prst="rect">
            <a:avLst/>
          </a:prstGeom>
        </p:spPr>
        <p:txBody>
          <a:bodyPr wrap="square">
            <a:spAutoFit/>
          </a:bodyPr>
          <a:lstStyle/>
          <a:p>
            <a:r>
              <a:rPr lang="en-US" sz="1200" dirty="0">
                <a:hlinkClick r:id="rId5"/>
              </a:rPr>
              <a:t>http://www.madwell.com</a:t>
            </a:r>
            <a:r>
              <a:rPr lang="en-US" sz="1200" dirty="0" smtClean="0">
                <a:hlinkClick r:id="rId5"/>
              </a:rPr>
              <a:t>/</a:t>
            </a:r>
            <a:endParaRPr lang="en-US" sz="1200" dirty="0" smtClean="0"/>
          </a:p>
          <a:p>
            <a:endParaRPr lang="en-US" sz="1200" dirty="0"/>
          </a:p>
          <a:p>
            <a:r>
              <a:rPr lang="en-US" sz="1200" dirty="0" smtClean="0">
                <a:hlinkClick r:id="rId6"/>
              </a:rPr>
              <a:t>http</a:t>
            </a:r>
            <a:r>
              <a:rPr lang="en-US" sz="1200" dirty="0">
                <a:hlinkClick r:id="rId6"/>
              </a:rPr>
              <a:t>://</a:t>
            </a:r>
            <a:r>
              <a:rPr lang="en-US" sz="1200" dirty="0" smtClean="0">
                <a:hlinkClick r:id="rId6"/>
              </a:rPr>
              <a:t>www.intacto10years.com/index_start.php</a:t>
            </a:r>
            <a:endParaRPr lang="en-US" sz="1200" dirty="0" smtClean="0"/>
          </a:p>
          <a:p>
            <a:endParaRPr lang="en-US" sz="1200" dirty="0"/>
          </a:p>
          <a:p>
            <a:r>
              <a:rPr lang="en-US" sz="1200" dirty="0">
                <a:hlinkClick r:id="rId7"/>
              </a:rPr>
              <a:t>http://discover.store.sony.com/be-moved/#</a:t>
            </a:r>
            <a:r>
              <a:rPr lang="en-US" sz="1200" dirty="0" smtClean="0">
                <a:hlinkClick r:id="rId7"/>
              </a:rPr>
              <a:t>xperia</a:t>
            </a:r>
            <a:endParaRPr lang="en-US" sz="1200" dirty="0" smtClean="0"/>
          </a:p>
          <a:p>
            <a:endParaRPr lang="en-US" sz="1200" dirty="0"/>
          </a:p>
          <a:p>
            <a:endParaRPr lang="en-US" sz="1200" dirty="0" smtClean="0"/>
          </a:p>
          <a:p>
            <a:endParaRPr lang="en-US" sz="1200" dirty="0"/>
          </a:p>
        </p:txBody>
      </p:sp>
      <p:sp>
        <p:nvSpPr>
          <p:cNvPr id="9" name="Rectangle 8"/>
          <p:cNvSpPr/>
          <p:nvPr/>
        </p:nvSpPr>
        <p:spPr>
          <a:xfrm>
            <a:off x="356023" y="5125704"/>
            <a:ext cx="3724096" cy="2462213"/>
          </a:xfrm>
          <a:prstGeom prst="rect">
            <a:avLst/>
          </a:prstGeom>
        </p:spPr>
        <p:txBody>
          <a:bodyPr wrap="none">
            <a:spAutoFit/>
          </a:bodyPr>
          <a:lstStyle/>
          <a:p>
            <a:r>
              <a:rPr lang="en-US" sz="1400" dirty="0" smtClean="0"/>
              <a:t>Complete flat : </a:t>
            </a:r>
            <a:r>
              <a:rPr lang="en-US" sz="1400" dirty="0" smtClean="0">
                <a:hlinkClick r:id="rId8"/>
              </a:rPr>
              <a:t>http</a:t>
            </a:r>
            <a:r>
              <a:rPr lang="en-US" sz="1400" dirty="0">
                <a:hlinkClick r:id="rId8"/>
              </a:rPr>
              <a:t>://www.liber.io</a:t>
            </a:r>
            <a:r>
              <a:rPr lang="en-US" sz="1400" dirty="0" smtClean="0">
                <a:hlinkClick r:id="rId8"/>
              </a:rPr>
              <a:t>/</a:t>
            </a:r>
            <a:endParaRPr lang="en-US" sz="1400" dirty="0" smtClean="0"/>
          </a:p>
          <a:p>
            <a:endParaRPr lang="en-US" sz="1400" dirty="0"/>
          </a:p>
          <a:p>
            <a:r>
              <a:rPr lang="en-US" sz="1400" dirty="0"/>
              <a:t>Image + flat: </a:t>
            </a:r>
            <a:r>
              <a:rPr lang="en-US" sz="1400" dirty="0">
                <a:hlinkClick r:id="rId9"/>
              </a:rPr>
              <a:t>http://www.dejanulcej.com</a:t>
            </a:r>
            <a:r>
              <a:rPr lang="en-US" sz="1400" dirty="0" smtClean="0">
                <a:hlinkClick r:id="rId9"/>
              </a:rPr>
              <a:t>/</a:t>
            </a:r>
            <a:endParaRPr lang="en-US" sz="1400" dirty="0" smtClean="0"/>
          </a:p>
          <a:p>
            <a:endParaRPr lang="en-US" sz="1400" dirty="0"/>
          </a:p>
          <a:p>
            <a:r>
              <a:rPr lang="en-US" sz="1400" dirty="0"/>
              <a:t>Video + flat: </a:t>
            </a:r>
            <a:r>
              <a:rPr lang="en-US" sz="1400" dirty="0">
                <a:hlinkClick r:id="rId10"/>
              </a:rPr>
              <a:t>http://www.lobagola.com</a:t>
            </a:r>
            <a:r>
              <a:rPr lang="en-US" sz="1400" dirty="0" smtClean="0">
                <a:hlinkClick r:id="rId10"/>
              </a:rPr>
              <a:t>/</a:t>
            </a:r>
            <a:r>
              <a:rPr lang="en-US" sz="1400" dirty="0"/>
              <a:t/>
            </a:r>
            <a:br>
              <a:rPr lang="en-US" sz="1400" dirty="0"/>
            </a:br>
            <a:r>
              <a:rPr lang="en-US" sz="1400" dirty="0">
                <a:hlinkClick r:id="rId11"/>
              </a:rPr>
              <a:t>http://enjoy-aiia.com/#!/</a:t>
            </a:r>
            <a:r>
              <a:rPr lang="en-US" sz="1400" dirty="0" smtClean="0">
                <a:hlinkClick r:id="rId11"/>
              </a:rPr>
              <a:t>product/moderntronic</a:t>
            </a:r>
            <a:endParaRPr lang="en-US" sz="1400" dirty="0" smtClean="0"/>
          </a:p>
          <a:p>
            <a:endParaRPr lang="en-US" sz="1400" dirty="0" smtClean="0"/>
          </a:p>
          <a:p>
            <a:endParaRPr lang="en-US" sz="1400" dirty="0" smtClean="0"/>
          </a:p>
          <a:p>
            <a:endParaRPr lang="en-US" sz="1400" b="1" dirty="0"/>
          </a:p>
          <a:p>
            <a:endParaRPr lang="en-US" sz="1400" b="1" dirty="0" smtClean="0"/>
          </a:p>
          <a:p>
            <a:endParaRPr lang="en-US" sz="1400" dirty="0"/>
          </a:p>
        </p:txBody>
      </p:sp>
    </p:spTree>
    <p:extLst>
      <p:ext uri="{BB962C8B-B14F-4D97-AF65-F5344CB8AC3E}">
        <p14:creationId xmlns:p14="http://schemas.microsoft.com/office/powerpoint/2010/main" val="248484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Design Trends</a:t>
            </a:r>
            <a:endParaRPr lang="en-US" dirty="0"/>
          </a:p>
        </p:txBody>
      </p:sp>
      <p:sp>
        <p:nvSpPr>
          <p:cNvPr id="3" name="TextBox 2"/>
          <p:cNvSpPr txBox="1"/>
          <p:nvPr/>
        </p:nvSpPr>
        <p:spPr>
          <a:xfrm>
            <a:off x="342901" y="1025684"/>
            <a:ext cx="4114800" cy="1223412"/>
          </a:xfrm>
          <a:prstGeom prst="rect">
            <a:avLst/>
          </a:prstGeom>
          <a:noFill/>
        </p:spPr>
        <p:txBody>
          <a:bodyPr wrap="square" lIns="0" rIns="0" rtlCol="0">
            <a:spAutoFit/>
          </a:bodyPr>
          <a:lstStyle/>
          <a:p>
            <a:r>
              <a:rPr lang="en-US" sz="1050" b="1" dirty="0"/>
              <a:t>Full-Screen Photo Launch Pages</a:t>
            </a:r>
            <a:endParaRPr lang="en-US" sz="1050" dirty="0"/>
          </a:p>
          <a:p>
            <a:r>
              <a:rPr lang="en-US" sz="1050" dirty="0"/>
              <a:t>If you want to convey a powerful message on your site, utilize a full-screen photo launch page. Your viewers will be immediately transported into another world of your creation. Sites </a:t>
            </a:r>
            <a:r>
              <a:rPr lang="en-US" sz="1050" dirty="0" smtClean="0"/>
              <a:t>have </a:t>
            </a:r>
            <a:r>
              <a:rPr lang="en-US" sz="1050" dirty="0"/>
              <a:t>full-screen photo landing pages, not only to provide their users with an emotional experience, but also to convey the main message of their product.</a:t>
            </a:r>
          </a:p>
          <a:p>
            <a:endParaRPr lang="en-US" sz="105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1" y="2446533"/>
            <a:ext cx="4114800" cy="2285183"/>
          </a:xfrm>
          <a:prstGeom prst="rect">
            <a:avLst/>
          </a:prstGeom>
        </p:spPr>
      </p:pic>
      <p:sp>
        <p:nvSpPr>
          <p:cNvPr id="6" name="TextBox 5"/>
          <p:cNvSpPr txBox="1"/>
          <p:nvPr/>
        </p:nvSpPr>
        <p:spPr>
          <a:xfrm>
            <a:off x="4829176" y="1025684"/>
            <a:ext cx="3952874" cy="1384995"/>
          </a:xfrm>
          <a:prstGeom prst="rect">
            <a:avLst/>
          </a:prstGeom>
          <a:noFill/>
        </p:spPr>
        <p:txBody>
          <a:bodyPr wrap="square" lIns="0" rIns="0" rtlCol="0">
            <a:spAutoFit/>
          </a:bodyPr>
          <a:lstStyle/>
          <a:p>
            <a:r>
              <a:rPr lang="en-US" sz="1050" b="1" dirty="0"/>
              <a:t>Responsive Web Design (RWD)</a:t>
            </a:r>
            <a:br>
              <a:rPr lang="en-US" sz="1050" b="1" dirty="0"/>
            </a:br>
            <a:r>
              <a:rPr lang="en-US" sz="1050" dirty="0" smtClean="0"/>
              <a:t>With </a:t>
            </a:r>
            <a:r>
              <a:rPr lang="en-US" sz="1050" dirty="0"/>
              <a:t>the influx of new and innovative mobile devices, we are also seeing the rise of responsive web designs. RWD allows users to better read and experience the web from their laptop or desktop, as well as, tablet and cell phone. Responsive web templates are designed to look great on a variety of different screen sizes, so anyone can view your site in a crisp and clear manner where ever they go.</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6329"/>
          <a:stretch/>
        </p:blipFill>
        <p:spPr>
          <a:xfrm>
            <a:off x="4856167" y="2466289"/>
            <a:ext cx="3775068" cy="2353362"/>
          </a:xfrm>
          <a:prstGeom prst="rect">
            <a:avLst/>
          </a:prstGeom>
        </p:spPr>
      </p:pic>
      <p:sp>
        <p:nvSpPr>
          <p:cNvPr id="5" name="Rectangle 4"/>
          <p:cNvSpPr/>
          <p:nvPr/>
        </p:nvSpPr>
        <p:spPr>
          <a:xfrm>
            <a:off x="342901" y="5016521"/>
            <a:ext cx="3969792" cy="830997"/>
          </a:xfrm>
          <a:prstGeom prst="rect">
            <a:avLst/>
          </a:prstGeom>
        </p:spPr>
        <p:txBody>
          <a:bodyPr wrap="square">
            <a:spAutoFit/>
          </a:bodyPr>
          <a:lstStyle/>
          <a:p>
            <a:r>
              <a:rPr lang="en-US" sz="1200" dirty="0">
                <a:hlinkClick r:id="rId4"/>
              </a:rPr>
              <a:t>http://www.lozzaocchiali.it/sartoriale/#/</a:t>
            </a:r>
            <a:r>
              <a:rPr lang="en-US" sz="1200" dirty="0" smtClean="0">
                <a:hlinkClick r:id="rId4"/>
              </a:rPr>
              <a:t>it/tecnologia</a:t>
            </a:r>
            <a:r>
              <a:rPr lang="en-US" sz="1200" dirty="0" smtClean="0"/>
              <a:t/>
            </a:r>
            <a:br>
              <a:rPr lang="en-US" sz="1200" dirty="0" smtClean="0"/>
            </a:br>
            <a:endParaRPr lang="en-US" sz="1200" dirty="0" smtClean="0"/>
          </a:p>
          <a:p>
            <a:r>
              <a:rPr lang="en-US" sz="1200" dirty="0" smtClean="0">
                <a:hlinkClick r:id="rId5"/>
              </a:rPr>
              <a:t>http</a:t>
            </a:r>
            <a:r>
              <a:rPr lang="en-US" sz="1200" dirty="0">
                <a:hlinkClick r:id="rId5"/>
              </a:rPr>
              <a:t>://enjoy-aiia.com/#!/</a:t>
            </a:r>
            <a:r>
              <a:rPr lang="en-US" sz="1200" dirty="0" smtClean="0">
                <a:hlinkClick r:id="rId5"/>
              </a:rPr>
              <a:t>product/moderntronic</a:t>
            </a:r>
            <a:endParaRPr lang="en-US" sz="1200" dirty="0" smtClean="0"/>
          </a:p>
          <a:p>
            <a:endParaRPr lang="en-US" sz="1200" dirty="0"/>
          </a:p>
        </p:txBody>
      </p:sp>
      <p:sp>
        <p:nvSpPr>
          <p:cNvPr id="8" name="Rectangle 7"/>
          <p:cNvSpPr/>
          <p:nvPr/>
        </p:nvSpPr>
        <p:spPr>
          <a:xfrm>
            <a:off x="4869815" y="4983020"/>
            <a:ext cx="1909497" cy="430887"/>
          </a:xfrm>
          <a:prstGeom prst="rect">
            <a:avLst/>
          </a:prstGeom>
        </p:spPr>
        <p:txBody>
          <a:bodyPr wrap="none">
            <a:spAutoFit/>
          </a:bodyPr>
          <a:lstStyle/>
          <a:p>
            <a:r>
              <a:rPr lang="en-US" sz="1100" dirty="0">
                <a:hlinkClick r:id="rId6"/>
              </a:rPr>
              <a:t>http://forefathersgroup.com</a:t>
            </a:r>
            <a:r>
              <a:rPr lang="en-US" sz="1100" dirty="0" smtClean="0">
                <a:hlinkClick r:id="rId6"/>
              </a:rPr>
              <a:t>/</a:t>
            </a:r>
            <a:endParaRPr lang="en-US" sz="1100" dirty="0" smtClean="0"/>
          </a:p>
          <a:p>
            <a:endParaRPr lang="en-US" sz="1100" dirty="0"/>
          </a:p>
        </p:txBody>
      </p:sp>
      <p:sp>
        <p:nvSpPr>
          <p:cNvPr id="9" name="Rectangle 8"/>
          <p:cNvSpPr/>
          <p:nvPr/>
        </p:nvSpPr>
        <p:spPr>
          <a:xfrm>
            <a:off x="4869815" y="5478186"/>
            <a:ext cx="1670650" cy="430887"/>
          </a:xfrm>
          <a:prstGeom prst="rect">
            <a:avLst/>
          </a:prstGeom>
        </p:spPr>
        <p:txBody>
          <a:bodyPr wrap="none">
            <a:spAutoFit/>
          </a:bodyPr>
          <a:lstStyle/>
          <a:p>
            <a:r>
              <a:rPr lang="en-US" sz="1100" dirty="0">
                <a:hlinkClick r:id="rId7"/>
              </a:rPr>
              <a:t>http://spigotdesign.com</a:t>
            </a:r>
            <a:r>
              <a:rPr lang="en-US" sz="1100" dirty="0" smtClean="0">
                <a:hlinkClick r:id="rId7"/>
              </a:rPr>
              <a:t>/</a:t>
            </a:r>
            <a:endParaRPr lang="en-US" sz="1100" dirty="0" smtClean="0"/>
          </a:p>
          <a:p>
            <a:endParaRPr lang="en-US" sz="1100" dirty="0"/>
          </a:p>
        </p:txBody>
      </p:sp>
    </p:spTree>
    <p:extLst>
      <p:ext uri="{BB962C8B-B14F-4D97-AF65-F5344CB8AC3E}">
        <p14:creationId xmlns:p14="http://schemas.microsoft.com/office/powerpoint/2010/main" val="203952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0509" y="834535"/>
            <a:ext cx="5014116" cy="2354491"/>
          </a:xfrm>
          <a:prstGeom prst="rect">
            <a:avLst/>
          </a:prstGeom>
          <a:noFill/>
        </p:spPr>
        <p:txBody>
          <a:bodyPr wrap="square" rtlCol="0">
            <a:spAutoFit/>
          </a:bodyPr>
          <a:lstStyle/>
          <a:p>
            <a:pPr>
              <a:lnSpc>
                <a:spcPct val="150000"/>
              </a:lnSpc>
            </a:pPr>
            <a:r>
              <a:rPr lang="en-IN" sz="1400" dirty="0" smtClean="0">
                <a:solidFill>
                  <a:schemeClr val="bg1"/>
                </a:solidFill>
                <a:latin typeface="+mj-lt"/>
              </a:rPr>
              <a:t>What is a website, intranet and web application</a:t>
            </a:r>
            <a:endParaRPr lang="en-US" sz="1400" dirty="0" smtClean="0">
              <a:solidFill>
                <a:schemeClr val="bg1"/>
              </a:solidFill>
              <a:latin typeface="+mj-lt"/>
            </a:endParaRPr>
          </a:p>
          <a:p>
            <a:pPr>
              <a:lnSpc>
                <a:spcPct val="150000"/>
              </a:lnSpc>
            </a:pPr>
            <a:r>
              <a:rPr lang="en-US" sz="1400" dirty="0" smtClean="0">
                <a:solidFill>
                  <a:schemeClr val="bg1"/>
                </a:solidFill>
                <a:latin typeface="+mj-lt"/>
              </a:rPr>
              <a:t>Understanding the Key Elements</a:t>
            </a:r>
          </a:p>
          <a:p>
            <a:pPr>
              <a:lnSpc>
                <a:spcPct val="150000"/>
              </a:lnSpc>
            </a:pPr>
            <a:r>
              <a:rPr lang="en-US" sz="1400" dirty="0" smtClean="0">
                <a:solidFill>
                  <a:schemeClr val="bg1"/>
                </a:solidFill>
                <a:latin typeface="+mj-lt"/>
              </a:rPr>
              <a:t>Websites</a:t>
            </a:r>
          </a:p>
          <a:p>
            <a:pPr>
              <a:lnSpc>
                <a:spcPct val="150000"/>
              </a:lnSpc>
            </a:pPr>
            <a:r>
              <a:rPr lang="en-US" sz="1400" dirty="0" smtClean="0">
                <a:solidFill>
                  <a:schemeClr val="bg1"/>
                </a:solidFill>
                <a:latin typeface="+mj-lt"/>
              </a:rPr>
              <a:t>Intranets</a:t>
            </a:r>
          </a:p>
          <a:p>
            <a:pPr>
              <a:lnSpc>
                <a:spcPct val="150000"/>
              </a:lnSpc>
            </a:pPr>
            <a:r>
              <a:rPr lang="en-US" sz="1400" dirty="0" smtClean="0">
                <a:solidFill>
                  <a:schemeClr val="bg1"/>
                </a:solidFill>
                <a:latin typeface="+mj-lt"/>
              </a:rPr>
              <a:t>Web Applications</a:t>
            </a:r>
          </a:p>
          <a:p>
            <a:pPr>
              <a:lnSpc>
                <a:spcPct val="150000"/>
              </a:lnSpc>
            </a:pPr>
            <a:r>
              <a:rPr lang="en-US" sz="1400" dirty="0" smtClean="0">
                <a:solidFill>
                  <a:schemeClr val="bg1"/>
                </a:solidFill>
                <a:latin typeface="+mj-lt"/>
              </a:rPr>
              <a:t>Mobile Apps</a:t>
            </a:r>
          </a:p>
          <a:p>
            <a:pPr>
              <a:lnSpc>
                <a:spcPct val="150000"/>
              </a:lnSpc>
            </a:pPr>
            <a:r>
              <a:rPr lang="en-IN" sz="1400" dirty="0" smtClean="0">
                <a:solidFill>
                  <a:schemeClr val="bg1"/>
                </a:solidFill>
                <a:latin typeface="+mj-lt"/>
              </a:rPr>
              <a:t>Technology driven sites</a:t>
            </a:r>
          </a:p>
        </p:txBody>
      </p:sp>
      <p:sp>
        <p:nvSpPr>
          <p:cNvPr id="5" name="TextBox 4"/>
          <p:cNvSpPr txBox="1"/>
          <p:nvPr/>
        </p:nvSpPr>
        <p:spPr>
          <a:xfrm>
            <a:off x="76200" y="885825"/>
            <a:ext cx="1431388" cy="523220"/>
          </a:xfrm>
          <a:prstGeom prst="rect">
            <a:avLst/>
          </a:prstGeom>
          <a:noFill/>
        </p:spPr>
        <p:txBody>
          <a:bodyPr wrap="square" rtlCol="0">
            <a:spAutoFit/>
          </a:bodyPr>
          <a:lstStyle/>
          <a:p>
            <a:pPr algn="r"/>
            <a:r>
              <a:rPr lang="en-US" sz="1400" b="1" dirty="0" smtClean="0">
                <a:solidFill>
                  <a:srgbClr val="FFC000"/>
                </a:solidFill>
                <a:latin typeface="Century Gothic" pitchFamily="34" charset="0"/>
              </a:rPr>
              <a:t>BASIC WEB CONCEPTS</a:t>
            </a:r>
            <a:endParaRPr lang="en-US" sz="1400" b="1" dirty="0">
              <a:solidFill>
                <a:srgbClr val="FFC000"/>
              </a:solidFill>
              <a:latin typeface="Century Gothic"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0509" y="834535"/>
            <a:ext cx="5014116" cy="1384995"/>
          </a:xfrm>
          <a:prstGeom prst="rect">
            <a:avLst/>
          </a:prstGeom>
          <a:noFill/>
        </p:spPr>
        <p:txBody>
          <a:bodyPr wrap="square" rtlCol="0">
            <a:spAutoFit/>
          </a:bodyPr>
          <a:lstStyle/>
          <a:p>
            <a:pPr>
              <a:lnSpc>
                <a:spcPct val="150000"/>
              </a:lnSpc>
            </a:pPr>
            <a:r>
              <a:rPr lang="en-IN" sz="1400" dirty="0" smtClean="0">
                <a:solidFill>
                  <a:schemeClr val="bg1"/>
                </a:solidFill>
                <a:latin typeface="+mj-lt"/>
              </a:rPr>
              <a:t>Understanding Navigation Pattern &amp; Style </a:t>
            </a:r>
            <a:r>
              <a:rPr lang="en-US" sz="1400" dirty="0" smtClean="0">
                <a:solidFill>
                  <a:schemeClr val="bg1"/>
                </a:solidFill>
                <a:latin typeface="+mj-lt"/>
              </a:rPr>
              <a:t>Design </a:t>
            </a:r>
            <a:r>
              <a:rPr lang="en-IN" sz="1400" dirty="0" smtClean="0">
                <a:solidFill>
                  <a:schemeClr val="bg1"/>
                </a:solidFill>
                <a:latin typeface="+mj-lt"/>
              </a:rPr>
              <a:t>Defining Page Grids &amp; Column layout</a:t>
            </a:r>
            <a:endParaRPr lang="en-US" sz="1400" dirty="0" smtClean="0">
              <a:solidFill>
                <a:schemeClr val="bg1"/>
              </a:solidFill>
              <a:latin typeface="+mj-lt"/>
            </a:endParaRPr>
          </a:p>
          <a:p>
            <a:pPr>
              <a:lnSpc>
                <a:spcPct val="150000"/>
              </a:lnSpc>
            </a:pPr>
            <a:r>
              <a:rPr lang="en-US" sz="1400" dirty="0" smtClean="0">
                <a:solidFill>
                  <a:schemeClr val="bg1"/>
                </a:solidFill>
                <a:latin typeface="+mj-lt"/>
              </a:rPr>
              <a:t>Using Best Screen Resolutions</a:t>
            </a:r>
          </a:p>
          <a:p>
            <a:pPr>
              <a:lnSpc>
                <a:spcPct val="150000"/>
              </a:lnSpc>
            </a:pPr>
            <a:r>
              <a:rPr lang="en-US" sz="1400" dirty="0" smtClean="0">
                <a:solidFill>
                  <a:schemeClr val="bg1"/>
                </a:solidFill>
                <a:latin typeface="+mj-lt"/>
              </a:rPr>
              <a:t>Using Digital Assets </a:t>
            </a:r>
          </a:p>
        </p:txBody>
      </p:sp>
      <p:sp>
        <p:nvSpPr>
          <p:cNvPr id="5" name="TextBox 4"/>
          <p:cNvSpPr txBox="1"/>
          <p:nvPr/>
        </p:nvSpPr>
        <p:spPr>
          <a:xfrm>
            <a:off x="76200" y="885825"/>
            <a:ext cx="1431388" cy="523220"/>
          </a:xfrm>
          <a:prstGeom prst="rect">
            <a:avLst/>
          </a:prstGeom>
          <a:noFill/>
        </p:spPr>
        <p:txBody>
          <a:bodyPr wrap="square" rtlCol="0">
            <a:spAutoFit/>
          </a:bodyPr>
          <a:lstStyle/>
          <a:p>
            <a:pPr algn="r"/>
            <a:r>
              <a:rPr lang="en-US" sz="1400" b="1" dirty="0" smtClean="0">
                <a:solidFill>
                  <a:srgbClr val="FFC000"/>
                </a:solidFill>
                <a:latin typeface="Century Gothic" pitchFamily="34" charset="0"/>
              </a:rPr>
              <a:t>PAGE</a:t>
            </a:r>
          </a:p>
          <a:p>
            <a:pPr algn="r"/>
            <a:r>
              <a:rPr lang="en-US" sz="1400" b="1" dirty="0" smtClean="0">
                <a:solidFill>
                  <a:srgbClr val="FFC000"/>
                </a:solidFill>
                <a:latin typeface="Century Gothic" pitchFamily="34" charset="0"/>
              </a:rPr>
              <a:t>COMPONENTS</a:t>
            </a:r>
            <a:endParaRPr lang="en-US" sz="1400" b="1" dirty="0">
              <a:solidFill>
                <a:srgbClr val="FFC000"/>
              </a:solidFill>
              <a:latin typeface="Century Gothic" pitchFamily="34" charset="0"/>
            </a:endParaRPr>
          </a:p>
        </p:txBody>
      </p:sp>
    </p:spTree>
    <p:extLst>
      <p:ext uri="{BB962C8B-B14F-4D97-AF65-F5344CB8AC3E}">
        <p14:creationId xmlns:p14="http://schemas.microsoft.com/office/powerpoint/2010/main" val="3238530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Navigation Patterns &amp; Style</a:t>
            </a:r>
            <a:endParaRPr lang="en-US" dirty="0">
              <a:latin typeface="+mj-lt"/>
            </a:endParaRPr>
          </a:p>
        </p:txBody>
      </p:sp>
      <p:sp>
        <p:nvSpPr>
          <p:cNvPr id="5" name="TextBox 4"/>
          <p:cNvSpPr txBox="1"/>
          <p:nvPr/>
        </p:nvSpPr>
        <p:spPr>
          <a:xfrm>
            <a:off x="224888" y="5121325"/>
            <a:ext cx="2382958" cy="292388"/>
          </a:xfrm>
          <a:prstGeom prst="rect">
            <a:avLst/>
          </a:prstGeom>
          <a:noFill/>
        </p:spPr>
        <p:txBody>
          <a:bodyPr wrap="square" rtlCol="0">
            <a:spAutoFit/>
          </a:bodyPr>
          <a:lstStyle/>
          <a:p>
            <a:r>
              <a:rPr lang="en-US" sz="1300" b="1" dirty="0" smtClean="0">
                <a:solidFill>
                  <a:srgbClr val="494949"/>
                </a:solidFill>
              </a:rPr>
              <a:t>1. Horizontal Navigation</a:t>
            </a:r>
            <a:endParaRPr lang="en-US" sz="1100" dirty="0" smtClean="0">
              <a:solidFill>
                <a:srgbClr val="494949"/>
              </a:solidFill>
            </a:endParaRPr>
          </a:p>
        </p:txBody>
      </p:sp>
      <p:pic>
        <p:nvPicPr>
          <p:cNvPr id="3074" name="Picture 2"/>
          <p:cNvPicPr>
            <a:picLocks noChangeAspect="1" noChangeArrowheads="1"/>
          </p:cNvPicPr>
          <p:nvPr/>
        </p:nvPicPr>
        <p:blipFill>
          <a:blip r:embed="rId2" cstate="email"/>
          <a:srcRect/>
          <a:stretch>
            <a:fillRect/>
          </a:stretch>
        </p:blipFill>
        <p:spPr bwMode="auto">
          <a:xfrm>
            <a:off x="397375" y="1081045"/>
            <a:ext cx="8150939" cy="533404"/>
          </a:xfrm>
          <a:prstGeom prst="rect">
            <a:avLst/>
          </a:prstGeom>
          <a:noFill/>
          <a:ln w="9525">
            <a:noFill/>
            <a:miter lim="800000"/>
            <a:headEnd/>
            <a:tailEnd/>
          </a:ln>
        </p:spPr>
      </p:pic>
      <p:pic>
        <p:nvPicPr>
          <p:cNvPr id="3078" name="Picture 6" descr="Tabs Navigation"/>
          <p:cNvPicPr>
            <a:picLocks noChangeAspect="1" noChangeArrowheads="1"/>
          </p:cNvPicPr>
          <p:nvPr/>
        </p:nvPicPr>
        <p:blipFill>
          <a:blip r:embed="rId3" cstate="email"/>
          <a:srcRect r="21213"/>
          <a:stretch>
            <a:fillRect/>
          </a:stretch>
        </p:blipFill>
        <p:spPr bwMode="auto">
          <a:xfrm>
            <a:off x="599992" y="2461199"/>
            <a:ext cx="2695964" cy="1406071"/>
          </a:xfrm>
          <a:prstGeom prst="rect">
            <a:avLst/>
          </a:prstGeom>
          <a:noFill/>
        </p:spPr>
      </p:pic>
      <p:pic>
        <p:nvPicPr>
          <p:cNvPr id="3080" name="Picture 8" descr="Breadcrumb Navigation"/>
          <p:cNvPicPr>
            <a:picLocks noChangeAspect="1" noChangeArrowheads="1"/>
          </p:cNvPicPr>
          <p:nvPr/>
        </p:nvPicPr>
        <p:blipFill>
          <a:blip r:embed="rId4" cstate="email"/>
          <a:srcRect/>
          <a:stretch>
            <a:fillRect/>
          </a:stretch>
        </p:blipFill>
        <p:spPr bwMode="auto">
          <a:xfrm>
            <a:off x="571418" y="1483236"/>
            <a:ext cx="2836578" cy="716881"/>
          </a:xfrm>
          <a:prstGeom prst="rect">
            <a:avLst/>
          </a:prstGeom>
          <a:noFill/>
        </p:spPr>
      </p:pic>
      <p:pic>
        <p:nvPicPr>
          <p:cNvPr id="3084" name="Picture 12" descr="Fly-Out Menu and Drop-Down Menu Navigation"/>
          <p:cNvPicPr>
            <a:picLocks noChangeAspect="1" noChangeArrowheads="1"/>
          </p:cNvPicPr>
          <p:nvPr/>
        </p:nvPicPr>
        <p:blipFill>
          <a:blip r:embed="rId5" cstate="email"/>
          <a:srcRect/>
          <a:stretch>
            <a:fillRect/>
          </a:stretch>
        </p:blipFill>
        <p:spPr bwMode="auto">
          <a:xfrm>
            <a:off x="5419123" y="1546995"/>
            <a:ext cx="3147150" cy="2608360"/>
          </a:xfrm>
          <a:prstGeom prst="rect">
            <a:avLst/>
          </a:prstGeom>
          <a:noFill/>
        </p:spPr>
      </p:pic>
      <p:pic>
        <p:nvPicPr>
          <p:cNvPr id="3085" name="Picture 13"/>
          <p:cNvPicPr>
            <a:picLocks noChangeAspect="1" noChangeArrowheads="1"/>
          </p:cNvPicPr>
          <p:nvPr/>
        </p:nvPicPr>
        <p:blipFill>
          <a:blip r:embed="rId6" cstate="email"/>
          <a:srcRect/>
          <a:stretch>
            <a:fillRect/>
          </a:stretch>
        </p:blipFill>
        <p:spPr bwMode="auto">
          <a:xfrm>
            <a:off x="3325893" y="1471638"/>
            <a:ext cx="2032954" cy="2525097"/>
          </a:xfrm>
          <a:prstGeom prst="rect">
            <a:avLst/>
          </a:prstGeom>
          <a:noFill/>
          <a:ln w="9525">
            <a:noFill/>
            <a:miter lim="800000"/>
            <a:headEnd/>
            <a:tailEnd/>
          </a:ln>
        </p:spPr>
      </p:pic>
      <p:pic>
        <p:nvPicPr>
          <p:cNvPr id="3088" name="Picture 16"/>
          <p:cNvPicPr>
            <a:picLocks noChangeAspect="1" noChangeArrowheads="1"/>
          </p:cNvPicPr>
          <p:nvPr/>
        </p:nvPicPr>
        <p:blipFill>
          <a:blip r:embed="rId7" cstate="email"/>
          <a:srcRect/>
          <a:stretch>
            <a:fillRect/>
          </a:stretch>
        </p:blipFill>
        <p:spPr bwMode="auto">
          <a:xfrm>
            <a:off x="514851" y="4223585"/>
            <a:ext cx="8071296" cy="838200"/>
          </a:xfrm>
          <a:prstGeom prst="rect">
            <a:avLst/>
          </a:prstGeom>
          <a:noFill/>
          <a:ln w="9525">
            <a:noFill/>
            <a:miter lim="800000"/>
            <a:headEnd/>
            <a:tailEnd/>
          </a:ln>
        </p:spPr>
      </p:pic>
      <p:sp>
        <p:nvSpPr>
          <p:cNvPr id="16" name="TextBox 15"/>
          <p:cNvSpPr txBox="1"/>
          <p:nvPr/>
        </p:nvSpPr>
        <p:spPr>
          <a:xfrm>
            <a:off x="3398717" y="5121325"/>
            <a:ext cx="2382958" cy="292388"/>
          </a:xfrm>
          <a:prstGeom prst="rect">
            <a:avLst/>
          </a:prstGeom>
          <a:noFill/>
        </p:spPr>
        <p:txBody>
          <a:bodyPr wrap="square" rtlCol="0">
            <a:spAutoFit/>
          </a:bodyPr>
          <a:lstStyle/>
          <a:p>
            <a:r>
              <a:rPr lang="en-US" sz="1300" b="1" dirty="0" smtClean="0">
                <a:solidFill>
                  <a:srgbClr val="494949"/>
                </a:solidFill>
              </a:rPr>
              <a:t>2. Bread Crumb</a:t>
            </a:r>
            <a:endParaRPr lang="en-US" sz="1100" dirty="0" smtClean="0">
              <a:solidFill>
                <a:srgbClr val="494949"/>
              </a:solidFill>
            </a:endParaRPr>
          </a:p>
        </p:txBody>
      </p:sp>
      <p:sp>
        <p:nvSpPr>
          <p:cNvPr id="17" name="TextBox 16"/>
          <p:cNvSpPr txBox="1"/>
          <p:nvPr/>
        </p:nvSpPr>
        <p:spPr>
          <a:xfrm>
            <a:off x="6315371" y="5121325"/>
            <a:ext cx="2382958" cy="292388"/>
          </a:xfrm>
          <a:prstGeom prst="rect">
            <a:avLst/>
          </a:prstGeom>
          <a:noFill/>
        </p:spPr>
        <p:txBody>
          <a:bodyPr wrap="square" rtlCol="0">
            <a:spAutoFit/>
          </a:bodyPr>
          <a:lstStyle/>
          <a:p>
            <a:r>
              <a:rPr lang="en-US" sz="1300" b="1" dirty="0" smtClean="0">
                <a:solidFill>
                  <a:srgbClr val="494949"/>
                </a:solidFill>
              </a:rPr>
              <a:t>3. Tab Navigation</a:t>
            </a:r>
            <a:endParaRPr lang="en-US" sz="1100" dirty="0" smtClean="0">
              <a:solidFill>
                <a:srgbClr val="494949"/>
              </a:solidFill>
            </a:endParaRPr>
          </a:p>
        </p:txBody>
      </p:sp>
      <p:sp>
        <p:nvSpPr>
          <p:cNvPr id="18" name="TextBox 17"/>
          <p:cNvSpPr txBox="1"/>
          <p:nvPr/>
        </p:nvSpPr>
        <p:spPr>
          <a:xfrm>
            <a:off x="224888" y="5578525"/>
            <a:ext cx="2382958" cy="292388"/>
          </a:xfrm>
          <a:prstGeom prst="rect">
            <a:avLst/>
          </a:prstGeom>
          <a:noFill/>
        </p:spPr>
        <p:txBody>
          <a:bodyPr wrap="square" rtlCol="0">
            <a:spAutoFit/>
          </a:bodyPr>
          <a:lstStyle/>
          <a:p>
            <a:r>
              <a:rPr lang="en-US" sz="1300" b="1" dirty="0" smtClean="0">
                <a:solidFill>
                  <a:srgbClr val="494949"/>
                </a:solidFill>
              </a:rPr>
              <a:t>4. Vertical Navigation</a:t>
            </a:r>
            <a:endParaRPr lang="en-US" sz="1100" dirty="0" smtClean="0">
              <a:solidFill>
                <a:srgbClr val="494949"/>
              </a:solidFill>
            </a:endParaRPr>
          </a:p>
        </p:txBody>
      </p:sp>
      <p:sp>
        <p:nvSpPr>
          <p:cNvPr id="19" name="TextBox 18"/>
          <p:cNvSpPr txBox="1"/>
          <p:nvPr/>
        </p:nvSpPr>
        <p:spPr>
          <a:xfrm>
            <a:off x="3398717" y="5578525"/>
            <a:ext cx="2382958" cy="292388"/>
          </a:xfrm>
          <a:prstGeom prst="rect">
            <a:avLst/>
          </a:prstGeom>
          <a:noFill/>
        </p:spPr>
        <p:txBody>
          <a:bodyPr wrap="square" rtlCol="0">
            <a:spAutoFit/>
          </a:bodyPr>
          <a:lstStyle/>
          <a:p>
            <a:r>
              <a:rPr lang="en-US" sz="1300" b="1" dirty="0" smtClean="0">
                <a:solidFill>
                  <a:srgbClr val="494949"/>
                </a:solidFill>
              </a:rPr>
              <a:t>5. Fly out Menu</a:t>
            </a:r>
            <a:endParaRPr lang="en-US" sz="1100" dirty="0" smtClean="0">
              <a:solidFill>
                <a:srgbClr val="494949"/>
              </a:solidFill>
            </a:endParaRPr>
          </a:p>
        </p:txBody>
      </p:sp>
      <p:sp>
        <p:nvSpPr>
          <p:cNvPr id="20" name="TextBox 19"/>
          <p:cNvSpPr txBox="1"/>
          <p:nvPr/>
        </p:nvSpPr>
        <p:spPr>
          <a:xfrm>
            <a:off x="6315371" y="5578525"/>
            <a:ext cx="2382958" cy="292388"/>
          </a:xfrm>
          <a:prstGeom prst="rect">
            <a:avLst/>
          </a:prstGeom>
          <a:noFill/>
        </p:spPr>
        <p:txBody>
          <a:bodyPr wrap="square" rtlCol="0">
            <a:spAutoFit/>
          </a:bodyPr>
          <a:lstStyle/>
          <a:p>
            <a:r>
              <a:rPr lang="en-US" sz="1300" b="1" dirty="0" smtClean="0">
                <a:solidFill>
                  <a:srgbClr val="494949"/>
                </a:solidFill>
              </a:rPr>
              <a:t>6. Footer Navigation</a:t>
            </a:r>
            <a:endParaRPr lang="en-US" sz="1100" dirty="0" smtClean="0">
              <a:solidFill>
                <a:srgbClr val="494949"/>
              </a:solidFill>
            </a:endParaRPr>
          </a:p>
        </p:txBody>
      </p:sp>
      <p:sp>
        <p:nvSpPr>
          <p:cNvPr id="21" name="Oval 20"/>
          <p:cNvSpPr/>
          <p:nvPr/>
        </p:nvSpPr>
        <p:spPr>
          <a:xfrm>
            <a:off x="524376" y="1023185"/>
            <a:ext cx="295275" cy="295275"/>
          </a:xfrm>
          <a:prstGeom prst="ellipse">
            <a:avLst/>
          </a:prstGeom>
          <a:solidFill>
            <a:schemeClr val="accent2"/>
          </a:solidFill>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smtClean="0">
                <a:solidFill>
                  <a:schemeClr val="accent1">
                    <a:lumMod val="50000"/>
                  </a:schemeClr>
                </a:solidFill>
              </a:rPr>
              <a:t>1</a:t>
            </a:r>
            <a:endParaRPr lang="en-US" dirty="0">
              <a:solidFill>
                <a:schemeClr val="accent1">
                  <a:lumMod val="50000"/>
                </a:schemeClr>
              </a:solidFill>
            </a:endParaRPr>
          </a:p>
        </p:txBody>
      </p:sp>
      <p:sp>
        <p:nvSpPr>
          <p:cNvPr id="22" name="Oval 21"/>
          <p:cNvSpPr/>
          <p:nvPr/>
        </p:nvSpPr>
        <p:spPr>
          <a:xfrm>
            <a:off x="524376" y="1756610"/>
            <a:ext cx="295275" cy="295275"/>
          </a:xfrm>
          <a:prstGeom prst="ellipse">
            <a:avLst/>
          </a:prstGeom>
          <a:solidFill>
            <a:schemeClr val="accent2"/>
          </a:solidFill>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smtClean="0">
                <a:solidFill>
                  <a:schemeClr val="accent1">
                    <a:lumMod val="50000"/>
                  </a:schemeClr>
                </a:solidFill>
              </a:rPr>
              <a:t>2</a:t>
            </a:r>
            <a:endParaRPr lang="en-US" sz="1200" dirty="0">
              <a:solidFill>
                <a:schemeClr val="accent1">
                  <a:lumMod val="50000"/>
                </a:schemeClr>
              </a:solidFill>
            </a:endParaRPr>
          </a:p>
        </p:txBody>
      </p:sp>
      <p:sp>
        <p:nvSpPr>
          <p:cNvPr id="23" name="Oval 22"/>
          <p:cNvSpPr/>
          <p:nvPr/>
        </p:nvSpPr>
        <p:spPr>
          <a:xfrm>
            <a:off x="524376" y="2490035"/>
            <a:ext cx="295275" cy="295275"/>
          </a:xfrm>
          <a:prstGeom prst="ellipse">
            <a:avLst/>
          </a:prstGeom>
          <a:solidFill>
            <a:schemeClr val="accent2"/>
          </a:solidFill>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smtClean="0">
                <a:solidFill>
                  <a:schemeClr val="accent1">
                    <a:lumMod val="50000"/>
                  </a:schemeClr>
                </a:solidFill>
              </a:rPr>
              <a:t>3</a:t>
            </a:r>
            <a:endParaRPr lang="en-US" sz="1200" dirty="0">
              <a:solidFill>
                <a:schemeClr val="accent1">
                  <a:lumMod val="50000"/>
                </a:schemeClr>
              </a:solidFill>
            </a:endParaRPr>
          </a:p>
        </p:txBody>
      </p:sp>
      <p:sp>
        <p:nvSpPr>
          <p:cNvPr id="24" name="Oval 23"/>
          <p:cNvSpPr/>
          <p:nvPr/>
        </p:nvSpPr>
        <p:spPr>
          <a:xfrm>
            <a:off x="3362826" y="1756610"/>
            <a:ext cx="295275" cy="295275"/>
          </a:xfrm>
          <a:prstGeom prst="ellipse">
            <a:avLst/>
          </a:prstGeom>
          <a:solidFill>
            <a:schemeClr val="accent2"/>
          </a:solidFill>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smtClean="0">
                <a:solidFill>
                  <a:schemeClr val="accent1">
                    <a:lumMod val="50000"/>
                  </a:schemeClr>
                </a:solidFill>
              </a:rPr>
              <a:t>4</a:t>
            </a:r>
            <a:endParaRPr lang="en-US" sz="1200" dirty="0">
              <a:solidFill>
                <a:schemeClr val="accent1">
                  <a:lumMod val="50000"/>
                </a:schemeClr>
              </a:solidFill>
            </a:endParaRPr>
          </a:p>
        </p:txBody>
      </p:sp>
      <p:sp>
        <p:nvSpPr>
          <p:cNvPr id="25" name="Oval 24"/>
          <p:cNvSpPr/>
          <p:nvPr/>
        </p:nvSpPr>
        <p:spPr>
          <a:xfrm>
            <a:off x="5839326" y="1756610"/>
            <a:ext cx="295275" cy="295275"/>
          </a:xfrm>
          <a:prstGeom prst="ellipse">
            <a:avLst/>
          </a:prstGeom>
          <a:solidFill>
            <a:schemeClr val="accent2"/>
          </a:solidFill>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smtClean="0">
                <a:solidFill>
                  <a:schemeClr val="accent1">
                    <a:lumMod val="50000"/>
                  </a:schemeClr>
                </a:solidFill>
              </a:rPr>
              <a:t>5</a:t>
            </a:r>
            <a:endParaRPr lang="en-US" sz="1200" dirty="0">
              <a:solidFill>
                <a:schemeClr val="accent1">
                  <a:lumMod val="50000"/>
                </a:schemeClr>
              </a:solidFill>
            </a:endParaRPr>
          </a:p>
        </p:txBody>
      </p:sp>
      <p:sp>
        <p:nvSpPr>
          <p:cNvPr id="26" name="Oval 25"/>
          <p:cNvSpPr/>
          <p:nvPr/>
        </p:nvSpPr>
        <p:spPr>
          <a:xfrm>
            <a:off x="524376" y="4175960"/>
            <a:ext cx="295275" cy="295275"/>
          </a:xfrm>
          <a:prstGeom prst="ellipse">
            <a:avLst/>
          </a:prstGeom>
          <a:solidFill>
            <a:schemeClr val="accent2"/>
          </a:solidFill>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smtClean="0">
                <a:solidFill>
                  <a:schemeClr val="accent1">
                    <a:lumMod val="50000"/>
                  </a:schemeClr>
                </a:solidFill>
              </a:rPr>
              <a:t>6</a:t>
            </a:r>
            <a:endParaRPr lang="en-US" sz="1200" dirty="0">
              <a:solidFill>
                <a:schemeClr val="accent1">
                  <a:lumMod val="50000"/>
                </a:schemeClr>
              </a:solidFill>
            </a:endParaRPr>
          </a:p>
        </p:txBody>
      </p:sp>
      <p:sp>
        <p:nvSpPr>
          <p:cNvPr id="27" name="TextBox 26"/>
          <p:cNvSpPr txBox="1"/>
          <p:nvPr/>
        </p:nvSpPr>
        <p:spPr>
          <a:xfrm>
            <a:off x="275423" y="242372"/>
            <a:ext cx="2192356"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Page Components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Grids and Column Layouts</a:t>
            </a:r>
            <a:endParaRPr lang="en-US" dirty="0">
              <a:latin typeface="+mj-lt"/>
            </a:endParaRPr>
          </a:p>
        </p:txBody>
      </p:sp>
      <p:sp>
        <p:nvSpPr>
          <p:cNvPr id="5" name="TextBox 4"/>
          <p:cNvSpPr txBox="1"/>
          <p:nvPr/>
        </p:nvSpPr>
        <p:spPr>
          <a:xfrm>
            <a:off x="321139" y="4843282"/>
            <a:ext cx="8484724" cy="1508105"/>
          </a:xfrm>
          <a:prstGeom prst="rect">
            <a:avLst/>
          </a:prstGeom>
          <a:noFill/>
        </p:spPr>
        <p:txBody>
          <a:bodyPr wrap="square" lIns="0" rIns="0" rtlCol="0">
            <a:spAutoFit/>
          </a:bodyPr>
          <a:lstStyle/>
          <a:p>
            <a:r>
              <a:rPr lang="en-US" sz="1300" b="1" dirty="0" smtClean="0">
                <a:solidFill>
                  <a:srgbClr val="494949"/>
                </a:solidFill>
              </a:rPr>
              <a:t>Why Follow Grids?</a:t>
            </a:r>
          </a:p>
          <a:p>
            <a:endParaRPr lang="en-US" sz="1300" b="1" dirty="0" smtClean="0">
              <a:solidFill>
                <a:srgbClr val="494949"/>
              </a:solidFill>
            </a:endParaRPr>
          </a:p>
          <a:p>
            <a:r>
              <a:rPr lang="en-US" sz="1100" dirty="0" smtClean="0">
                <a:solidFill>
                  <a:srgbClr val="494949"/>
                </a:solidFill>
              </a:rPr>
              <a:t>The idea is certainly not something that originated on the Web. In fact, it stems from one of the oldest and most basic design principles: alignment. Our brains like to simplify things to make them readily understandable. This is why we try to impose order on things that seem chaotic, like seeing a face in the craters on the moon.</a:t>
            </a:r>
          </a:p>
          <a:p>
            <a:endParaRPr lang="en-US" sz="1100" dirty="0" smtClean="0">
              <a:solidFill>
                <a:srgbClr val="494949"/>
              </a:solidFill>
            </a:endParaRPr>
          </a:p>
          <a:p>
            <a:r>
              <a:rPr lang="en-US" sz="1100" dirty="0" smtClean="0">
                <a:solidFill>
                  <a:srgbClr val="494949"/>
                </a:solidFill>
              </a:rPr>
              <a:t>Naturally, the easier it is to impose order, the quicker our brains can identify a pattern and move on. Grids are so organized and orderly that they require almost no interpretation our part.</a:t>
            </a:r>
          </a:p>
        </p:txBody>
      </p:sp>
      <p:pic>
        <p:nvPicPr>
          <p:cNvPr id="20482" name="Picture 2"/>
          <p:cNvPicPr>
            <a:picLocks noChangeAspect="1" noChangeArrowheads="1"/>
          </p:cNvPicPr>
          <p:nvPr/>
        </p:nvPicPr>
        <p:blipFill>
          <a:blip r:embed="rId2" cstate="email"/>
          <a:srcRect/>
          <a:stretch>
            <a:fillRect/>
          </a:stretch>
        </p:blipFill>
        <p:spPr bwMode="auto">
          <a:xfrm>
            <a:off x="4941232" y="1036219"/>
            <a:ext cx="3848100" cy="3729436"/>
          </a:xfrm>
          <a:prstGeom prst="rect">
            <a:avLst/>
          </a:prstGeom>
          <a:noFill/>
          <a:ln w="9525">
            <a:noFill/>
            <a:miter lim="800000"/>
            <a:headEnd/>
            <a:tailEnd/>
          </a:ln>
        </p:spPr>
      </p:pic>
      <p:pic>
        <p:nvPicPr>
          <p:cNvPr id="20483" name="Picture 3"/>
          <p:cNvPicPr>
            <a:picLocks noChangeAspect="1" noChangeArrowheads="1"/>
          </p:cNvPicPr>
          <p:nvPr/>
        </p:nvPicPr>
        <p:blipFill>
          <a:blip r:embed="rId3" cstate="email"/>
          <a:srcRect/>
          <a:stretch>
            <a:fillRect/>
          </a:stretch>
        </p:blipFill>
        <p:spPr bwMode="auto">
          <a:xfrm>
            <a:off x="328862" y="1019981"/>
            <a:ext cx="3857556" cy="3722916"/>
          </a:xfrm>
          <a:prstGeom prst="rect">
            <a:avLst/>
          </a:prstGeom>
          <a:noFill/>
          <a:ln w="9525">
            <a:noFill/>
            <a:miter lim="800000"/>
            <a:headEnd/>
            <a:tailEnd/>
          </a:ln>
        </p:spPr>
      </p:pic>
      <p:sp>
        <p:nvSpPr>
          <p:cNvPr id="7" name="TextBox 6"/>
          <p:cNvSpPr txBox="1"/>
          <p:nvPr/>
        </p:nvSpPr>
        <p:spPr>
          <a:xfrm>
            <a:off x="275423" y="242372"/>
            <a:ext cx="2192356"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Page Components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Using Best Screen Resolutions</a:t>
            </a:r>
            <a:endParaRPr lang="en-US" dirty="0">
              <a:latin typeface="+mj-lt"/>
            </a:endParaRPr>
          </a:p>
        </p:txBody>
      </p:sp>
      <p:sp>
        <p:nvSpPr>
          <p:cNvPr id="5" name="TextBox 4"/>
          <p:cNvSpPr txBox="1"/>
          <p:nvPr/>
        </p:nvSpPr>
        <p:spPr>
          <a:xfrm>
            <a:off x="342900" y="4171200"/>
            <a:ext cx="8462963" cy="1846659"/>
          </a:xfrm>
          <a:prstGeom prst="rect">
            <a:avLst/>
          </a:prstGeom>
          <a:noFill/>
        </p:spPr>
        <p:txBody>
          <a:bodyPr wrap="square" lIns="0" rIns="0" rtlCol="0">
            <a:spAutoFit/>
          </a:bodyPr>
          <a:lstStyle/>
          <a:p>
            <a:r>
              <a:rPr lang="en-US" sz="1300" b="1" dirty="0" smtClean="0">
                <a:solidFill>
                  <a:srgbClr val="494949"/>
                </a:solidFill>
              </a:rPr>
              <a:t>Screen Resolutions</a:t>
            </a:r>
          </a:p>
          <a:p>
            <a:endParaRPr lang="en-US" sz="1300" b="1" dirty="0" smtClean="0">
              <a:solidFill>
                <a:srgbClr val="494949"/>
              </a:solidFill>
            </a:endParaRPr>
          </a:p>
          <a:p>
            <a:r>
              <a:rPr lang="en-US" sz="1100" dirty="0" smtClean="0">
                <a:solidFill>
                  <a:srgbClr val="494949"/>
                </a:solidFill>
              </a:rPr>
              <a:t>We are always reaching millions of users, with our designs. We are certainly uncertain about the screen resolutions of each user and it is always better to look at techniques to support maximum number of resolutions possible.</a:t>
            </a:r>
            <a:br>
              <a:rPr lang="en-US" sz="1100" dirty="0" smtClean="0">
                <a:solidFill>
                  <a:srgbClr val="494949"/>
                </a:solidFill>
              </a:rPr>
            </a:br>
            <a:endParaRPr lang="en-US" sz="1100" dirty="0" smtClean="0">
              <a:solidFill>
                <a:srgbClr val="494949"/>
              </a:solidFill>
            </a:endParaRPr>
          </a:p>
          <a:p>
            <a:r>
              <a:rPr lang="en-US" sz="1100" dirty="0" smtClean="0">
                <a:solidFill>
                  <a:srgbClr val="494949"/>
                </a:solidFill>
              </a:rPr>
              <a:t>Be it gracefully presenting the content in a 800 x 600 px or giving that full on experience in a 1920 x 1080 px resolution., Howe ever, our industry standard has always been 1024 X 768 just because we design for the optimal web experience.</a:t>
            </a:r>
          </a:p>
          <a:p>
            <a:endParaRPr lang="en-US" sz="1100" dirty="0" smtClean="0">
              <a:solidFill>
                <a:srgbClr val="494949"/>
              </a:solidFill>
            </a:endParaRPr>
          </a:p>
          <a:p>
            <a:r>
              <a:rPr lang="en-US" sz="1100" dirty="0" smtClean="0">
                <a:solidFill>
                  <a:srgbClr val="494949"/>
                </a:solidFill>
              </a:rPr>
              <a:t>As nowadays different handheld device has come into play, the resolution and size needs to be referred before starting any design. Also now that responsive web design is in fashion, a lot of time people prefers to see responsive layout.</a:t>
            </a:r>
          </a:p>
        </p:txBody>
      </p:sp>
      <p:pic>
        <p:nvPicPr>
          <p:cNvPr id="2150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00" t="7026" r="7420" b="4797"/>
          <a:stretch/>
        </p:blipFill>
        <p:spPr bwMode="auto">
          <a:xfrm>
            <a:off x="1700" y="1214650"/>
            <a:ext cx="4231481" cy="2456597"/>
          </a:xfrm>
          <a:prstGeom prst="rect">
            <a:avLst/>
          </a:prstGeom>
          <a:noFill/>
        </p:spPr>
      </p:pic>
      <p:pic>
        <p:nvPicPr>
          <p:cNvPr id="21510"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82" r="4764"/>
          <a:stretch/>
        </p:blipFill>
        <p:spPr bwMode="auto">
          <a:xfrm>
            <a:off x="4233182" y="1214650"/>
            <a:ext cx="4910818" cy="2464556"/>
          </a:xfrm>
          <a:prstGeom prst="rect">
            <a:avLst/>
          </a:prstGeom>
          <a:noFill/>
        </p:spPr>
      </p:pic>
      <p:sp>
        <p:nvSpPr>
          <p:cNvPr id="7" name="TextBox 6"/>
          <p:cNvSpPr txBox="1"/>
          <p:nvPr/>
        </p:nvSpPr>
        <p:spPr>
          <a:xfrm>
            <a:off x="275423" y="242372"/>
            <a:ext cx="2192356"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Page Components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Best Screen Resolutions</a:t>
            </a:r>
            <a:endParaRPr lang="en-US" dirty="0"/>
          </a:p>
        </p:txBody>
      </p:sp>
      <p:sp>
        <p:nvSpPr>
          <p:cNvPr id="5" name="TextBox 4"/>
          <p:cNvSpPr txBox="1"/>
          <p:nvPr/>
        </p:nvSpPr>
        <p:spPr>
          <a:xfrm>
            <a:off x="321138" y="4921300"/>
            <a:ext cx="8484725" cy="1677382"/>
          </a:xfrm>
          <a:prstGeom prst="rect">
            <a:avLst/>
          </a:prstGeom>
          <a:noFill/>
        </p:spPr>
        <p:txBody>
          <a:bodyPr wrap="square" lIns="0" rIns="0" rtlCol="0">
            <a:spAutoFit/>
          </a:bodyPr>
          <a:lstStyle/>
          <a:p>
            <a:r>
              <a:rPr lang="en-US" sz="1300" b="1" dirty="0" smtClean="0">
                <a:solidFill>
                  <a:srgbClr val="494949"/>
                </a:solidFill>
              </a:rPr>
              <a:t>Tips and Tricks</a:t>
            </a:r>
          </a:p>
          <a:p>
            <a:endParaRPr lang="en-US" sz="1300" b="1" dirty="0" smtClean="0">
              <a:solidFill>
                <a:srgbClr val="494949"/>
              </a:solidFill>
            </a:endParaRPr>
          </a:p>
          <a:p>
            <a:r>
              <a:rPr lang="en-US" sz="1100" b="1" dirty="0" smtClean="0">
                <a:solidFill>
                  <a:srgbClr val="494949"/>
                </a:solidFill>
              </a:rPr>
              <a:t>Designing sites with a wider background graphic</a:t>
            </a:r>
          </a:p>
          <a:p>
            <a:r>
              <a:rPr lang="en-US" sz="1100" dirty="0" smtClean="0">
                <a:solidFill>
                  <a:srgbClr val="494949"/>
                </a:solidFill>
              </a:rPr>
              <a:t>All over the world more than 80% of the screen is 1280px or greater in width and 768px or greater in height. In US it’s 85% with the same dimension.</a:t>
            </a:r>
          </a:p>
          <a:p>
            <a:endParaRPr lang="en-US" sz="1100" dirty="0" smtClean="0">
              <a:solidFill>
                <a:srgbClr val="494949"/>
              </a:solidFill>
            </a:endParaRPr>
          </a:p>
          <a:p>
            <a:r>
              <a:rPr lang="en-US" sz="1100" dirty="0" smtClean="0">
                <a:solidFill>
                  <a:srgbClr val="494949"/>
                </a:solidFill>
              </a:rPr>
              <a:t>Again, As nowadays different handheld device has come into play, the resolution and size needs to be referred before starting any design. Also now that responsive web design is in fashion, a lot of time people prefers to see responsive layout.</a:t>
            </a:r>
          </a:p>
          <a:p>
            <a:endParaRPr lang="en-US" sz="1100" dirty="0" smtClean="0">
              <a:solidFill>
                <a:srgbClr val="494949"/>
              </a:solidFill>
            </a:endParaRPr>
          </a:p>
        </p:txBody>
      </p:sp>
      <p:pic>
        <p:nvPicPr>
          <p:cNvPr id="19458" name="Picture 2" descr="http://elemente.divine-project.com/wp-content/uploads/images/elemente-creative-design-template.jpg"/>
          <p:cNvPicPr>
            <a:picLocks noChangeAspect="1" noChangeArrowheads="1"/>
          </p:cNvPicPr>
          <p:nvPr/>
        </p:nvPicPr>
        <p:blipFill>
          <a:blip r:embed="rId2" cstate="email"/>
          <a:srcRect/>
          <a:stretch>
            <a:fillRect/>
          </a:stretch>
        </p:blipFill>
        <p:spPr bwMode="auto">
          <a:xfrm>
            <a:off x="356205" y="1024869"/>
            <a:ext cx="8449657" cy="3663818"/>
          </a:xfrm>
          <a:prstGeom prst="rect">
            <a:avLst/>
          </a:prstGeom>
          <a:noFill/>
        </p:spPr>
      </p:pic>
      <p:sp>
        <p:nvSpPr>
          <p:cNvPr id="7" name="TextBox 6"/>
          <p:cNvSpPr txBox="1"/>
          <p:nvPr/>
        </p:nvSpPr>
        <p:spPr>
          <a:xfrm>
            <a:off x="275423" y="242372"/>
            <a:ext cx="2192356"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Page Components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Best Screen Resolutions</a:t>
            </a:r>
            <a:endParaRPr lang="en-US" dirty="0"/>
          </a:p>
        </p:txBody>
      </p:sp>
      <p:sp>
        <p:nvSpPr>
          <p:cNvPr id="5" name="TextBox 4"/>
          <p:cNvSpPr txBox="1"/>
          <p:nvPr/>
        </p:nvSpPr>
        <p:spPr>
          <a:xfrm>
            <a:off x="346141" y="4337450"/>
            <a:ext cx="8459722" cy="1000274"/>
          </a:xfrm>
          <a:prstGeom prst="rect">
            <a:avLst/>
          </a:prstGeom>
          <a:noFill/>
        </p:spPr>
        <p:txBody>
          <a:bodyPr wrap="square" lIns="0" rIns="0" rtlCol="0">
            <a:spAutoFit/>
          </a:bodyPr>
          <a:lstStyle/>
          <a:p>
            <a:r>
              <a:rPr lang="en-US" sz="1300" b="1" dirty="0" smtClean="0">
                <a:solidFill>
                  <a:srgbClr val="494949"/>
                </a:solidFill>
              </a:rPr>
              <a:t>Tips and Tricks</a:t>
            </a:r>
          </a:p>
          <a:p>
            <a:endParaRPr lang="en-US" sz="1300" b="1" dirty="0" smtClean="0">
              <a:solidFill>
                <a:srgbClr val="494949"/>
              </a:solidFill>
            </a:endParaRPr>
          </a:p>
          <a:p>
            <a:r>
              <a:rPr lang="en-US" sz="1100" b="1" dirty="0" smtClean="0">
                <a:solidFill>
                  <a:srgbClr val="494949"/>
                </a:solidFill>
              </a:rPr>
              <a:t>Fluid/Liquid Layouts</a:t>
            </a:r>
          </a:p>
          <a:p>
            <a:r>
              <a:rPr lang="en-IN" sz="1100" dirty="0" smtClean="0">
                <a:solidFill>
                  <a:srgbClr val="494949"/>
                </a:solidFill>
              </a:rPr>
              <a:t>All containers on the page have their widths defined in percents – meaning that they are completely based on the viewport rather than the initial containing block. A liquid layout will move in and out when you resize your browser window</a:t>
            </a:r>
            <a:endParaRPr lang="en-US" sz="1100" dirty="0" smtClean="0">
              <a:solidFill>
                <a:srgbClr val="494949"/>
              </a:solidFill>
            </a:endParaRPr>
          </a:p>
        </p:txBody>
      </p:sp>
      <p:sp>
        <p:nvSpPr>
          <p:cNvPr id="9" name="TextBox 8"/>
          <p:cNvSpPr txBox="1"/>
          <p:nvPr/>
        </p:nvSpPr>
        <p:spPr>
          <a:xfrm rot="20437376">
            <a:off x="3182255" y="2733676"/>
            <a:ext cx="2890535" cy="369332"/>
          </a:xfrm>
          <a:prstGeom prst="rect">
            <a:avLst/>
          </a:prstGeom>
          <a:noFill/>
        </p:spPr>
        <p:txBody>
          <a:bodyPr wrap="none" rtlCol="0">
            <a:spAutoFit/>
          </a:bodyPr>
          <a:lstStyle/>
          <a:p>
            <a:r>
              <a:rPr lang="en-US" dirty="0" smtClean="0">
                <a:solidFill>
                  <a:srgbClr val="FF0000"/>
                </a:solidFill>
              </a:rPr>
              <a:t>Examples of Fluid Layouts</a:t>
            </a:r>
            <a:endParaRPr lang="en-US" dirty="0">
              <a:solidFill>
                <a:srgbClr val="FF0000"/>
              </a:solidFill>
            </a:endParaRPr>
          </a:p>
        </p:txBody>
      </p:sp>
      <p:pic>
        <p:nvPicPr>
          <p:cNvPr id="18434" name="Picture 2" descr="http://cdn.thedesignwork.com/wp-content/uploads/2011/11/Responsive-Web-Design-Examples-Templates-and-Frameworks-04.jpg"/>
          <p:cNvPicPr>
            <a:picLocks noChangeAspect="1" noChangeArrowheads="1"/>
          </p:cNvPicPr>
          <p:nvPr/>
        </p:nvPicPr>
        <p:blipFill>
          <a:blip r:embed="rId2" cstate="email"/>
          <a:srcRect/>
          <a:stretch>
            <a:fillRect/>
          </a:stretch>
        </p:blipFill>
        <p:spPr bwMode="auto">
          <a:xfrm>
            <a:off x="328915" y="1026244"/>
            <a:ext cx="4932896" cy="2914650"/>
          </a:xfrm>
          <a:prstGeom prst="rect">
            <a:avLst/>
          </a:prstGeom>
          <a:noFill/>
        </p:spPr>
      </p:pic>
      <p:pic>
        <p:nvPicPr>
          <p:cNvPr id="18436" name="Picture 4" descr="http://cdn.designfestival.com/files/2011/09/layout-fluid.png"/>
          <p:cNvPicPr>
            <a:picLocks noChangeAspect="1" noChangeArrowheads="1"/>
          </p:cNvPicPr>
          <p:nvPr/>
        </p:nvPicPr>
        <p:blipFill>
          <a:blip r:embed="rId3" cstate="email"/>
          <a:srcRect/>
          <a:stretch>
            <a:fillRect/>
          </a:stretch>
        </p:blipFill>
        <p:spPr bwMode="auto">
          <a:xfrm>
            <a:off x="4903624" y="1007664"/>
            <a:ext cx="4268658" cy="2970778"/>
          </a:xfrm>
          <a:prstGeom prst="rect">
            <a:avLst/>
          </a:prstGeom>
          <a:noFill/>
        </p:spPr>
      </p:pic>
      <p:sp>
        <p:nvSpPr>
          <p:cNvPr id="7" name="TextBox 6"/>
          <p:cNvSpPr txBox="1"/>
          <p:nvPr/>
        </p:nvSpPr>
        <p:spPr>
          <a:xfrm>
            <a:off x="275423" y="242372"/>
            <a:ext cx="2192356"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Page Components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Using Best Screen Resolutions : Global trends</a:t>
            </a:r>
            <a:endParaRPr lang="en-US" dirty="0">
              <a:latin typeface="+mj-lt"/>
            </a:endParaRPr>
          </a:p>
        </p:txBody>
      </p:sp>
      <p:sp>
        <p:nvSpPr>
          <p:cNvPr id="11" name="TextBox 10"/>
          <p:cNvSpPr txBox="1"/>
          <p:nvPr/>
        </p:nvSpPr>
        <p:spPr>
          <a:xfrm>
            <a:off x="1699924" y="889347"/>
            <a:ext cx="972870" cy="261610"/>
          </a:xfrm>
          <a:prstGeom prst="rect">
            <a:avLst/>
          </a:prstGeom>
          <a:noFill/>
        </p:spPr>
        <p:txBody>
          <a:bodyPr wrap="square" rtlCol="0">
            <a:spAutoFit/>
          </a:bodyPr>
          <a:lstStyle/>
          <a:p>
            <a:r>
              <a:rPr lang="en-US" sz="1100" b="1" dirty="0" smtClean="0">
                <a:solidFill>
                  <a:srgbClr val="494949"/>
                </a:solidFill>
              </a:rPr>
              <a:t>Global</a:t>
            </a:r>
            <a:endParaRPr lang="en-US" sz="1000" dirty="0" smtClean="0">
              <a:solidFill>
                <a:srgbClr val="494949"/>
              </a:solidFill>
            </a:endParaRPr>
          </a:p>
        </p:txBody>
      </p:sp>
      <p:sp>
        <p:nvSpPr>
          <p:cNvPr id="12" name="TextBox 11"/>
          <p:cNvSpPr txBox="1"/>
          <p:nvPr/>
        </p:nvSpPr>
        <p:spPr>
          <a:xfrm>
            <a:off x="6291344" y="936846"/>
            <a:ext cx="972870" cy="261610"/>
          </a:xfrm>
          <a:prstGeom prst="rect">
            <a:avLst/>
          </a:prstGeom>
          <a:noFill/>
        </p:spPr>
        <p:txBody>
          <a:bodyPr wrap="square" rtlCol="0">
            <a:spAutoFit/>
          </a:bodyPr>
          <a:lstStyle/>
          <a:p>
            <a:r>
              <a:rPr lang="en-US" sz="1100" b="1" dirty="0" smtClean="0">
                <a:solidFill>
                  <a:srgbClr val="494949"/>
                </a:solidFill>
              </a:rPr>
              <a:t>US</a:t>
            </a:r>
            <a:endParaRPr lang="en-US" sz="1000" dirty="0" smtClean="0">
              <a:solidFill>
                <a:srgbClr val="494949"/>
              </a:solidFill>
            </a:endParaRPr>
          </a:p>
        </p:txBody>
      </p:sp>
      <p:sp>
        <p:nvSpPr>
          <p:cNvPr id="8" name="TextBox 7"/>
          <p:cNvSpPr txBox="1"/>
          <p:nvPr/>
        </p:nvSpPr>
        <p:spPr>
          <a:xfrm>
            <a:off x="275423" y="242372"/>
            <a:ext cx="2192356"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Page Components</a:t>
            </a:r>
            <a:endParaRPr lang="en-US" dirty="0"/>
          </a:p>
        </p:txBody>
      </p:sp>
      <p:pic>
        <p:nvPicPr>
          <p:cNvPr id="4098" name="Picture 2" descr="ww-graph-a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50957"/>
            <a:ext cx="4238295" cy="27239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s-graph-a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135" y="1150957"/>
            <a:ext cx="4177407" cy="268477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w-bar-a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779" y="3988005"/>
            <a:ext cx="4038600" cy="2595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42900" y="5475383"/>
            <a:ext cx="8462963" cy="727113"/>
          </a:xfrm>
          <a:prstGeom prst="rect">
            <a:avLst/>
          </a:prstGeom>
          <a:solidFill>
            <a:schemeClr val="bg1">
              <a:lumMod val="8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itle 5"/>
          <p:cNvSpPr>
            <a:spLocks noGrp="1"/>
          </p:cNvSpPr>
          <p:nvPr>
            <p:ph type="title"/>
          </p:nvPr>
        </p:nvSpPr>
        <p:spPr/>
        <p:txBody>
          <a:bodyPr/>
          <a:lstStyle/>
          <a:p>
            <a:r>
              <a:rPr lang="en-US" dirty="0" smtClean="0">
                <a:latin typeface="+mj-lt"/>
              </a:rPr>
              <a:t>Using Digital Assets</a:t>
            </a:r>
            <a:endParaRPr lang="en-US" dirty="0">
              <a:latin typeface="+mj-lt"/>
            </a:endParaRPr>
          </a:p>
        </p:txBody>
      </p:sp>
      <p:sp>
        <p:nvSpPr>
          <p:cNvPr id="5" name="TextBox 4"/>
          <p:cNvSpPr txBox="1"/>
          <p:nvPr/>
        </p:nvSpPr>
        <p:spPr>
          <a:xfrm>
            <a:off x="331164" y="3073450"/>
            <a:ext cx="8474699" cy="2292935"/>
          </a:xfrm>
          <a:prstGeom prst="rect">
            <a:avLst/>
          </a:prstGeom>
          <a:noFill/>
        </p:spPr>
        <p:txBody>
          <a:bodyPr wrap="square" lIns="0" rIns="0" rtlCol="0">
            <a:spAutoFit/>
          </a:bodyPr>
          <a:lstStyle/>
          <a:p>
            <a:pPr marL="342900" indent="-342900"/>
            <a:r>
              <a:rPr lang="en-US" sz="1300" dirty="0" smtClean="0">
                <a:solidFill>
                  <a:srgbClr val="494949"/>
                </a:solidFill>
              </a:rPr>
              <a:t>Things to remember before starting a design:</a:t>
            </a:r>
          </a:p>
          <a:p>
            <a:pPr marL="342900" indent="-342900">
              <a:buAutoNum type="arabicPeriod"/>
            </a:pPr>
            <a:endParaRPr lang="en-US" sz="1300" dirty="0" smtClean="0">
              <a:solidFill>
                <a:srgbClr val="494949"/>
              </a:solidFill>
            </a:endParaRPr>
          </a:p>
          <a:p>
            <a:pPr marL="223838" indent="-223838">
              <a:buAutoNum type="arabicPeriod"/>
            </a:pPr>
            <a:r>
              <a:rPr lang="en-US" sz="1300" dirty="0" smtClean="0">
                <a:solidFill>
                  <a:srgbClr val="494949"/>
                </a:solidFill>
              </a:rPr>
              <a:t>All the photographic images used in a design should be purchased by the client.</a:t>
            </a:r>
          </a:p>
          <a:p>
            <a:pPr marL="223838" indent="-223838">
              <a:buAutoNum type="arabicPeriod"/>
            </a:pPr>
            <a:r>
              <a:rPr lang="en-US" sz="1300" dirty="0" smtClean="0">
                <a:solidFill>
                  <a:srgbClr val="494949"/>
                </a:solidFill>
              </a:rPr>
              <a:t>If the project is a Cognizant Corporate Initiative, the imagery should be purchased through Corp.Comm.Team</a:t>
            </a:r>
          </a:p>
          <a:p>
            <a:pPr marL="223838" indent="-223838">
              <a:buAutoNum type="arabicPeriod"/>
            </a:pPr>
            <a:r>
              <a:rPr lang="en-US" sz="1300" dirty="0" smtClean="0">
                <a:solidFill>
                  <a:srgbClr val="494949"/>
                </a:solidFill>
              </a:rPr>
              <a:t>All the icons/illustrations should be created in Photoshop/Illustrator, no copy paste should happen from any site unless purchased.</a:t>
            </a:r>
          </a:p>
          <a:p>
            <a:pPr marL="223838" indent="-223838">
              <a:buAutoNum type="arabicPeriod"/>
            </a:pPr>
            <a:r>
              <a:rPr lang="en-US" sz="1300" dirty="0" smtClean="0">
                <a:solidFill>
                  <a:srgbClr val="494949"/>
                </a:solidFill>
              </a:rPr>
              <a:t>Any special fonts used in a design should also be purchased/provided by the clients.</a:t>
            </a:r>
          </a:p>
          <a:p>
            <a:pPr marL="223838" indent="-223838">
              <a:buAutoNum type="arabicPeriod"/>
            </a:pPr>
            <a:r>
              <a:rPr lang="en-US" sz="1300" dirty="0" smtClean="0">
                <a:solidFill>
                  <a:srgbClr val="494949"/>
                </a:solidFill>
              </a:rPr>
              <a:t>Any audio file used in any motion graphics or flash demo or any video should be licensed by the respective client.</a:t>
            </a:r>
          </a:p>
          <a:p>
            <a:pPr marL="223838" indent="-223838">
              <a:buAutoNum type="arabicPeriod"/>
            </a:pPr>
            <a:r>
              <a:rPr lang="en-US" sz="1300" dirty="0" smtClean="0">
                <a:solidFill>
                  <a:srgbClr val="494949"/>
                </a:solidFill>
              </a:rPr>
              <a:t>Any video file that has copyrighted or stock clips should be licensed. Do not remove watermark from images till it is purchased by the client.</a:t>
            </a:r>
          </a:p>
        </p:txBody>
      </p:sp>
      <p:pic>
        <p:nvPicPr>
          <p:cNvPr id="23556" name="Picture 4" descr="http://t1.gstatic.com/images?q=tbn:ANd9GcRfGWdcKU_xUJRZ2i0fu1WTdqX3venMJm5jroKbq4IPD8wWW6ypL13ewZkuEw"/>
          <p:cNvPicPr>
            <a:picLocks noChangeAspect="1" noChangeArrowheads="1"/>
          </p:cNvPicPr>
          <p:nvPr/>
        </p:nvPicPr>
        <p:blipFill>
          <a:blip r:embed="rId2" cstate="email"/>
          <a:srcRect/>
          <a:stretch>
            <a:fillRect/>
          </a:stretch>
        </p:blipFill>
        <p:spPr bwMode="auto">
          <a:xfrm>
            <a:off x="364457" y="1206500"/>
            <a:ext cx="695325" cy="695325"/>
          </a:xfrm>
          <a:prstGeom prst="rect">
            <a:avLst/>
          </a:prstGeom>
          <a:noFill/>
        </p:spPr>
      </p:pic>
      <p:pic>
        <p:nvPicPr>
          <p:cNvPr id="23560" name="Picture 8" descr="Hands in Royalty Free Stock Photo"/>
          <p:cNvPicPr>
            <a:picLocks noChangeAspect="1" noChangeArrowheads="1"/>
          </p:cNvPicPr>
          <p:nvPr/>
        </p:nvPicPr>
        <p:blipFill>
          <a:blip r:embed="rId3" cstate="email"/>
          <a:srcRect/>
          <a:stretch>
            <a:fillRect/>
          </a:stretch>
        </p:blipFill>
        <p:spPr bwMode="auto">
          <a:xfrm>
            <a:off x="3747861" y="1028006"/>
            <a:ext cx="1364309" cy="908343"/>
          </a:xfrm>
          <a:prstGeom prst="rect">
            <a:avLst/>
          </a:prstGeom>
          <a:noFill/>
        </p:spPr>
      </p:pic>
      <p:pic>
        <p:nvPicPr>
          <p:cNvPr id="23562" name="Picture 10" descr="http://www.thinkstockphotos.in/images/Logo.png"/>
          <p:cNvPicPr>
            <a:picLocks noChangeAspect="1" noChangeArrowheads="1"/>
          </p:cNvPicPr>
          <p:nvPr/>
        </p:nvPicPr>
        <p:blipFill>
          <a:blip r:embed="rId4" cstate="email"/>
          <a:srcRect/>
          <a:stretch>
            <a:fillRect/>
          </a:stretch>
        </p:blipFill>
        <p:spPr bwMode="auto">
          <a:xfrm>
            <a:off x="3747861" y="2132438"/>
            <a:ext cx="2581275" cy="666751"/>
          </a:xfrm>
          <a:prstGeom prst="rect">
            <a:avLst/>
          </a:prstGeom>
          <a:noFill/>
        </p:spPr>
      </p:pic>
      <p:pic>
        <p:nvPicPr>
          <p:cNvPr id="15" name="Picture 14" descr="1337259972_agt_web.png"/>
          <p:cNvPicPr>
            <a:picLocks noChangeAspect="1"/>
          </p:cNvPicPr>
          <p:nvPr/>
        </p:nvPicPr>
        <p:blipFill>
          <a:blip r:embed="rId5" cstate="email"/>
          <a:stretch>
            <a:fillRect/>
          </a:stretch>
        </p:blipFill>
        <p:spPr>
          <a:xfrm>
            <a:off x="5238750" y="1030705"/>
            <a:ext cx="962025" cy="962025"/>
          </a:xfrm>
          <a:prstGeom prst="rect">
            <a:avLst/>
          </a:prstGeom>
        </p:spPr>
      </p:pic>
      <p:pic>
        <p:nvPicPr>
          <p:cNvPr id="23566" name="Picture 14" descr="http://t3.gstatic.com/images?q=tbn:ANd9GcTB_n33Aqxw4Vhe2QRd_pHmHPMHEFVZTUV0p5A2IVqnfNtgmU28vw"/>
          <p:cNvPicPr>
            <a:picLocks noChangeAspect="1" noChangeArrowheads="1"/>
          </p:cNvPicPr>
          <p:nvPr/>
        </p:nvPicPr>
        <p:blipFill>
          <a:blip r:embed="rId6" cstate="email"/>
          <a:srcRect/>
          <a:stretch>
            <a:fillRect/>
          </a:stretch>
        </p:blipFill>
        <p:spPr bwMode="auto">
          <a:xfrm>
            <a:off x="302093" y="2181225"/>
            <a:ext cx="799599" cy="523875"/>
          </a:xfrm>
          <a:prstGeom prst="rect">
            <a:avLst/>
          </a:prstGeom>
          <a:noFill/>
        </p:spPr>
      </p:pic>
      <p:sp>
        <p:nvSpPr>
          <p:cNvPr id="17" name="TextBox 16"/>
          <p:cNvSpPr txBox="1"/>
          <p:nvPr/>
        </p:nvSpPr>
        <p:spPr>
          <a:xfrm>
            <a:off x="486119" y="5622555"/>
            <a:ext cx="7942838" cy="430887"/>
          </a:xfrm>
          <a:prstGeom prst="rect">
            <a:avLst/>
          </a:prstGeom>
          <a:noFill/>
        </p:spPr>
        <p:txBody>
          <a:bodyPr wrap="square" rtlCol="0">
            <a:spAutoFit/>
          </a:bodyPr>
          <a:lstStyle/>
          <a:p>
            <a:pPr marL="342900" indent="-342900" algn="ctr"/>
            <a:r>
              <a:rPr lang="en-US" sz="1050" dirty="0" smtClean="0">
                <a:solidFill>
                  <a:srgbClr val="FF0000"/>
                </a:solidFill>
              </a:rPr>
              <a:t>All the stock / royalty free assets come with a minimum restriction of giving credit to the artist in some part of the design. Always read through the T&amp;C and act accordingly. Any discrepancy will lead up to Job Termination.</a:t>
            </a:r>
          </a:p>
        </p:txBody>
      </p:sp>
      <p:pic>
        <p:nvPicPr>
          <p:cNvPr id="1026" name="Picture 2"/>
          <p:cNvPicPr>
            <a:picLocks noChangeAspect="1" noChangeArrowheads="1"/>
          </p:cNvPicPr>
          <p:nvPr/>
        </p:nvPicPr>
        <p:blipFill>
          <a:blip r:embed="rId7" cstate="print"/>
          <a:srcRect/>
          <a:stretch>
            <a:fillRect/>
          </a:stretch>
        </p:blipFill>
        <p:spPr bwMode="auto">
          <a:xfrm>
            <a:off x="6434138" y="1019175"/>
            <a:ext cx="2371725" cy="1857375"/>
          </a:xfrm>
          <a:prstGeom prst="rect">
            <a:avLst/>
          </a:prstGeom>
          <a:noFill/>
          <a:ln w="9525">
            <a:noFill/>
            <a:miter lim="800000"/>
            <a:headEnd/>
            <a:tailEnd/>
          </a:ln>
        </p:spPr>
      </p:pic>
      <p:pic>
        <p:nvPicPr>
          <p:cNvPr id="1027" name="Picture 3"/>
          <p:cNvPicPr>
            <a:picLocks noChangeAspect="1" noChangeArrowheads="1"/>
          </p:cNvPicPr>
          <p:nvPr/>
        </p:nvPicPr>
        <p:blipFill>
          <a:blip r:embed="rId8" cstate="print"/>
          <a:srcRect/>
          <a:stretch>
            <a:fillRect/>
          </a:stretch>
        </p:blipFill>
        <p:spPr bwMode="auto">
          <a:xfrm>
            <a:off x="1129966" y="1019175"/>
            <a:ext cx="2552700"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0508" y="798910"/>
            <a:ext cx="5842792" cy="1708160"/>
          </a:xfrm>
          <a:prstGeom prst="rect">
            <a:avLst/>
          </a:prstGeom>
          <a:noFill/>
        </p:spPr>
        <p:txBody>
          <a:bodyPr wrap="square" rtlCol="0">
            <a:spAutoFit/>
          </a:bodyPr>
          <a:lstStyle/>
          <a:p>
            <a:pPr>
              <a:lnSpc>
                <a:spcPct val="150000"/>
              </a:lnSpc>
            </a:pPr>
            <a:r>
              <a:rPr lang="en-IN" sz="1400" dirty="0" smtClean="0">
                <a:solidFill>
                  <a:schemeClr val="bg1"/>
                </a:solidFill>
                <a:latin typeface="+mj-lt"/>
              </a:rPr>
              <a:t>Knowing the technical scope w.r.t. Interactivity Understanding web technologies like JavaScript and JQuery</a:t>
            </a:r>
            <a:endParaRPr lang="en-US" sz="1400" dirty="0" smtClean="0">
              <a:solidFill>
                <a:schemeClr val="bg1"/>
              </a:solidFill>
              <a:latin typeface="+mj-lt"/>
            </a:endParaRPr>
          </a:p>
          <a:p>
            <a:pPr>
              <a:lnSpc>
                <a:spcPct val="150000"/>
              </a:lnSpc>
            </a:pPr>
            <a:r>
              <a:rPr lang="en-US" sz="1400" dirty="0" smtClean="0">
                <a:solidFill>
                  <a:schemeClr val="bg1"/>
                </a:solidFill>
                <a:latin typeface="+mj-lt"/>
              </a:rPr>
              <a:t>Concept of RIA</a:t>
            </a:r>
          </a:p>
          <a:p>
            <a:pPr>
              <a:lnSpc>
                <a:spcPct val="150000"/>
              </a:lnSpc>
            </a:pPr>
            <a:r>
              <a:rPr lang="en-IN" sz="1400" dirty="0" smtClean="0">
                <a:solidFill>
                  <a:schemeClr val="bg1"/>
                </a:solidFill>
                <a:latin typeface="+mj-lt"/>
              </a:rPr>
              <a:t>Understanding Browser types and their behaviour</a:t>
            </a:r>
          </a:p>
          <a:p>
            <a:pPr>
              <a:lnSpc>
                <a:spcPct val="150000"/>
              </a:lnSpc>
            </a:pPr>
            <a:r>
              <a:rPr lang="en-US" sz="1400" dirty="0" smtClean="0">
                <a:solidFill>
                  <a:schemeClr val="bg1"/>
                </a:solidFill>
                <a:latin typeface="+mj-lt"/>
              </a:rPr>
              <a:t>Concept of SEO</a:t>
            </a:r>
          </a:p>
        </p:txBody>
      </p:sp>
      <p:sp>
        <p:nvSpPr>
          <p:cNvPr id="5" name="TextBox 4"/>
          <p:cNvSpPr txBox="1"/>
          <p:nvPr/>
        </p:nvSpPr>
        <p:spPr>
          <a:xfrm>
            <a:off x="76200" y="885825"/>
            <a:ext cx="1431388" cy="430887"/>
          </a:xfrm>
          <a:prstGeom prst="rect">
            <a:avLst/>
          </a:prstGeom>
          <a:noFill/>
        </p:spPr>
        <p:txBody>
          <a:bodyPr wrap="square" rtlCol="0">
            <a:spAutoFit/>
          </a:bodyPr>
          <a:lstStyle/>
          <a:p>
            <a:pPr algn="r"/>
            <a:r>
              <a:rPr lang="en-US" sz="1100" b="1" dirty="0" smtClean="0">
                <a:solidFill>
                  <a:srgbClr val="FFC000"/>
                </a:solidFill>
                <a:latin typeface="Century Gothic" pitchFamily="34" charset="0"/>
              </a:rPr>
              <a:t>TECHNOLOGICAL</a:t>
            </a:r>
          </a:p>
          <a:p>
            <a:pPr algn="r"/>
            <a:r>
              <a:rPr lang="en-US" sz="1100" b="1" dirty="0" smtClean="0">
                <a:solidFill>
                  <a:srgbClr val="FFC000"/>
                </a:solidFill>
                <a:latin typeface="Century Gothic" pitchFamily="34" charset="0"/>
              </a:rPr>
              <a:t>DEPENDENCIES</a:t>
            </a:r>
            <a:endParaRPr lang="en-US" sz="1100" b="1" dirty="0">
              <a:solidFill>
                <a:srgbClr val="FFC000"/>
              </a:solidFill>
              <a:latin typeface="Century Gothic"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800" dirty="0" smtClean="0">
                <a:latin typeface="+mj-lt"/>
              </a:rPr>
              <a:t>Leveraging Technology and Designing with Dependencies</a:t>
            </a:r>
            <a:endParaRPr lang="en-US" sz="1800" dirty="0">
              <a:latin typeface="+mj-lt"/>
            </a:endParaRPr>
          </a:p>
        </p:txBody>
      </p:sp>
      <p:sp>
        <p:nvSpPr>
          <p:cNvPr id="5" name="TextBox 4"/>
          <p:cNvSpPr txBox="1"/>
          <p:nvPr/>
        </p:nvSpPr>
        <p:spPr>
          <a:xfrm>
            <a:off x="328657" y="3416350"/>
            <a:ext cx="8477206" cy="1169551"/>
          </a:xfrm>
          <a:prstGeom prst="rect">
            <a:avLst/>
          </a:prstGeom>
          <a:noFill/>
        </p:spPr>
        <p:txBody>
          <a:bodyPr wrap="square" lIns="0" rIns="0" rtlCol="0">
            <a:spAutoFit/>
          </a:bodyPr>
          <a:lstStyle/>
          <a:p>
            <a:r>
              <a:rPr lang="en-US" sz="1300" b="1" dirty="0" smtClean="0">
                <a:solidFill>
                  <a:srgbClr val="494949"/>
                </a:solidFill>
              </a:rPr>
              <a:t>Technology</a:t>
            </a:r>
            <a:br>
              <a:rPr lang="en-US" sz="1300" b="1" dirty="0" smtClean="0">
                <a:solidFill>
                  <a:srgbClr val="494949"/>
                </a:solidFill>
              </a:rPr>
            </a:br>
            <a:endParaRPr lang="en-US" sz="1300" b="1" dirty="0" smtClean="0">
              <a:solidFill>
                <a:srgbClr val="494949"/>
              </a:solidFill>
            </a:endParaRPr>
          </a:p>
          <a:p>
            <a:r>
              <a:rPr lang="en-US" sz="1100" dirty="0" smtClean="0">
                <a:solidFill>
                  <a:srgbClr val="494949"/>
                </a:solidFill>
              </a:rPr>
              <a:t>Technology gives life to our design, some platforms gives more flexibility and freedom to think and some don’t.</a:t>
            </a:r>
          </a:p>
          <a:p>
            <a:r>
              <a:rPr lang="en-US" sz="1100" dirty="0" smtClean="0">
                <a:solidFill>
                  <a:srgbClr val="494949"/>
                </a:solidFill>
              </a:rPr>
              <a:t>Understanding the strengths and limitations of the technology is key to a successful design.</a:t>
            </a:r>
          </a:p>
          <a:p>
            <a:endParaRPr lang="en-US" sz="1100" dirty="0" smtClean="0">
              <a:solidFill>
                <a:srgbClr val="494949"/>
              </a:solidFill>
            </a:endParaRPr>
          </a:p>
          <a:p>
            <a:endParaRPr lang="en-US" sz="1100" dirty="0" smtClean="0">
              <a:solidFill>
                <a:srgbClr val="494949"/>
              </a:solidFill>
            </a:endParaRPr>
          </a:p>
        </p:txBody>
      </p:sp>
      <p:sp>
        <p:nvSpPr>
          <p:cNvPr id="24578" name="AutoShape 2" descr="data:image/jpeg;base64,/9j/4AAQSkZJRgABAQAAAQABAAD/2wCEAAkGBhISERQUExQUFBUUFhUVFxQUFRQVFxcYFxQVFBQVFRQXHCYeFxkjGRQVHy8gJCcpLCwsFx4xNTAqNSYrLCkBCQoKDQwOFw8PFCkcHBwpKSkpKSk1MikpKSkpKSkpKSkpKSksNSwpKSkpKSkpKSkpKSkpKSkpKSkpKSkpKSwpKf/AABEIAOEA4QMBIgACEQEDEQH/xAAcAAABBQEBAQAAAAAAAAAAAAAAAwQFBgcCAQj/xABEEAABAwEEBgYHBgUDBAMAAAABAAIDEQQFEiEGEzFBUYEHImFxkaEyQlJygrHBFGKSotHwIzNzsuEVU8IkY5PSQ4Pi/8QAGAEBAAMBAAAAAAAAAAAAAAAAAAECAwT/xAAfEQEBAAMAAwEBAQEAAAAAAAAAAQIRIQMSQTFRYRP/2gAMAwEAAhEDEQA/ANxQhCAQhCAQhCAQhCAQvCU3ltzR2oHKFEWi93bh4qMntlqf6APwt+pyQWgvHFea4cVRrRcl4yeu5vfIG/2lR0/R/b3/APztHfNL9GoNJ1zeK9Eo4hZLL0Y3n6tpZynnH/BNH6I3/F6Er3e7aQ7ylIQbOHL1YgdJ7+smc0MjmjaXwYhzkioPNSl09Nu6eEjiY3YvFrqEeKDW0KuXNp3ZLTQMlbiPqu6rvwuzPJWBkwOwoO0IQgEIQgEIQgEIQgEIQgEIQgEIQgEIXE0waCXEAAVJOQA3klB2So68L7jiyJq72Rt/wqfffSAZH6qyVdU4cYFS48I27+/w4qQuTRN3p2kmpzwA1Pxu+g8UD1l4yzGjQadn1O5SEF2H1jyH6p5FG1oAaAANwFAu6oE47MwbAO85nzS1Um+UDaQO9IPvFg2VPd/lA7qiqi5b2I2M8SfoFE2vS4s3wj3nf/oILVVCoj9P3jZ9nd3OP0eVyOkt7fTs4PayQjyLT80F9UXeujFktP8APgjkPtFoD+TxRw8VBWXpQsbjSTWRH7zMQ8WE/JWS773hnGKGVkg+44Op3gZjmgod8dDUZ61lldGduCXrt5PHWbzxKFZeV53Y4Nna50daAuONh92UbO4+C2Gq4ljDgWuAcCKEEAgjgQdqCtaO6ew2ijScD/Zd9DvVqjlDhkqFpB0ZsdWSyHVu26onqH3TtYfLuUXculs9lfqbSHdXI4vSb/7Dt+aDVEJjd16slaHNIIPBPkAhCEAhCEAhCEAhCEAhCTmmDQSSAAKknIADaSUCdvt7IY3SSODGMBc5zjQADeVjt86V2m97R9nsrXCGuw5YgD/MmPqs4N7tpoEaWX1Pe9pbZbNXUg5VqA6m2WTgwbh9SAtD0X0ZhsMIjiFSaF8hHWkdxPAcBu8SQNFtEorEzLrykdaUjPtDB6rfM71PYkliVP0q6Q47OTFDSSUZOO1kZ4H2ndm7fwQWy3XnHC2sjg3gN57htKrV56ctY0uLmwxj13kA/pXsFSshvnT55ccB10p2yOza3upt7hQfJQTbFPan4pXOe7dXd2NaMgOwK+OFqtykaFevTLG0kWeN87vbeSxnKoLneAVYtnSHes/oyiFp3QsDfzuq7zT67NCAADIQ0cNp8FOwXdZo9jcR7f0C1njilyZ9NYLVMayyzSE+3I939xQzQ559XyWkC3tb6LWjuACDezlp6f4r7M5doa8er5JE3DKz0S5vuuI+S0z/AFZy9N4g+k0HvAKen+HszEz2pm1xcODwHee3zXsF/OY4OIdG4bHxkgjupmPFaPLZLPJtbQ9mXlsUPeOhjXAmMg9mw/oqXxxaZU80d6YbTFQSkWqPeScMo+MbfiFe1apo7phZba2sMnWAq6J3Vkb3t3jtFR2r5xvC4HxuyBBHIptZbzkie12JzHtNWyMJaQeNRmOSyywsXmUr6wxKMv24IbWzDIKOHoyCmJvcd47Dl81QtCelkSYYbaQ1xoG2jINdwEgGTT94ZcabTpeNZrMya60XbNhfmwmoI9F44t4O4j/BWi3JfjJ2Agrm87ujtEZjkFWnxB3OadxCzs667bRhcasObXbnt4jg4bx9CCg1xCjLmvZszAQa1Ck0AhCEAhCEAhCEHhKz7pAvx0h+yxVNSA+m0k7Ix5V5Dirhfl4aqMkekch3qp3DdvXMz8zU4a8T6Tu/d4oHuimjrbHFTIyvoZHfJgPsjzNSpvGm2sVW050oMMeqiNJXjNw2sad44OO7ht4IIjpF6RzHis1mdQiolmB9Hixh48XbtgzzGQTWx8vVbUN38Xf4Xltn1r8LfRB2+0f0U1dl3hgqVrhhvtUyy06uXR2pFQrjZmxwijQC72v04KOsslG5bXZ8twXesXVMWNp5JbCd6S1ib40Y1ZU4xoxpvjRjUhxjRjTfGjGgcY0pHaiN6Z40Y1AkZZWSijx3HeFWby0Zc54bG0vc70Q0Vr3KVMi0HQC7QItc7Nz9ldw7P38ll5LMYvjNswb0U2+NmMiMCldXiJdyIFAeantAekF9mcLLaydWDhY922E+y7/t/wBvds12QAihWbdIWg2sBmiH8QDMD1hw7+C5Lduho4kTC/LpZaYjG7I7Wu3tduI+o3hZ90Y6Zk0sc5zGULnbctsRrvHq8xwWkaxQKBo9e0ljtBhlyo7CRuB3EdhFM+0LVrHaQ9oIWe6eXNrI9ewdeIdanrR7+bdvdVOej7STG3A49ZuXeNxQaAheAr1AIQhALxxovU1vCWje9BAXw/WP7BkFyx4AAGwJO2y0IHNNtcgcWu3CNhcdwyHE7gss0isc9qe6OIgySZvcTSjTuHfSnYAr5e83ULnei0En9+SaaJXdtkd6TjiP6dwFByQUm7+ie3NocMR75AFJjoyt7tpgaP6jj8mLUw9VPpMttpjsess0joyx7cZbkS01G3aOtTxV5nl/VfWI2Do3tB9KWIe7jP8AxCqs5LJHxkglji0kbMjRRMN/W2VtXWmY8QZHfKqVs0ZGZNSd5XRh777WWXr8WC5bB9onbFiw1qSewcPFWx/RszdO8d7Wn9FnjbQ9pDmOLXDYQnsenF4M2Sh3vMaflRM/ffKY+v1cX9Gp3Wjxj/RyQf0czbpmH4SP+SsWil+m02WOR1MdMLwNmIGjqDhv5qY1ix/6Zz609MWfu6PLTufH8lwejy1+3CO9z/o1aHrFnnSTfNss8sZhlLI3ilBUUcO0Hfn4JPJnfp64z4ZX3obabLA6d8kLmspia3GDQuDci4UJqRkoSG0VCjbRa7RN/Nle8baOcSPApxDkFvh7fWWWvh3JJkVq+hlpDrFCRwIPeHFZA56uPRnftC+zOO3rx+HXb4AHkVXzTm1vG0nGuJWhwoUlrEaxcrZkvSFo0YJRaIqtBcCcORa+vVeOGfnTirxojpKLXZmvNNY3qSAe0BtA4OGfMjcpG+7A2eJzHCocCPFZFoFfeotIBNGSnVPG4OBIaeTsu5xQbMZFmkpNgt9BlGSC3+m4/wDEgj4Vftcqp0hWLHA2UelEc/cdQHwdhPig1K6LYJIwexP1nvRhfmshDSc29U8tnlRaEgEIQgFDXtaOsApglUu/Lw/iSfdFOdP8oGNpteJ7j25d2wLhkhJAG0mijtepC4xilH3QXfQeZQV7pLv4WY2WGv8AMkDpP6TCAfFzgfgKuV3RhjAFivSdeGvvSYbWwhsI+EYn/nc7wWn6FXvr7DC4mrmDVP8AejoAT3swnmrWc2jfVm1qa3pZRNDJEdj2lvMjI8jQrzWo1qqlg8eKGRzDtaSCFJMmBFQn3SNduqtWsA6sufxb/qq4yUjYuzDLcYZTVS2sRjTFlr4pUTA71oquvRxe2CWSEnJ4xt7xk7yw+C0TWrDLFbzDLHIPUcCe7Y4eBK1+K9GuaDnmAVyeWau22F4lNaq/pxduvsklBV0Y1je9uZHMAjmn3+oN7V6Le39hZS6XY3Z5qhK6xc3zYvs1qmh9VriWdrHddh/CQmjrWN2a7sbuOaw8MtNqaC83xysljNCwhw5cU2fMTtXJKmzc0Tjd7ivxlqgZK31hmPZcPSb4+RCkNasl6M77Mc7oHHqy5t7HtFfMVHILT9auHKaunRLs6Mq+dbulrNM3i972/iNacqeC3G/LxEVnlf7LSfKqwCwS4JY3H2hXuOR8ipk3KWtyua89bBG87S2jveGTvMFL2xgkjfG7Y9paeYoq1oxMWtew7nYhzFD5t81Na9VWVro0vExWp0Tsq7vvMOE/PyW7wPq0FfO0j9TeocMg6Rp/8gz8yVv1zTYox3Ig/QhCDiU5FZTe1vrLN75HgafRapaT1SsNktdZZPff/cUEhrlP6KPzeT90fMn6Kpa1TlzWrDBKeAcfBlUGMWi1ma0TSnbJLI/8Ty76q+dFt6YZZbOTlK3WM9+OtQO9hd+ELOLBsHcFM3XeLoJo5m7Y3tdTiAcxzFRzXRJvHTLeq2/Wrl1qA2lRtptdT1T1HAOaRva4BzT4EJDWrnamenFlFoszqDrR9dvLMjwB8VmMT6ha1rOKy29bDqLRLFua7q+67rMP4SFt4r8Z5wlVGJcVRVdG2ZQyHitA0KvXWWcNJ60fV5DZ5UWd1UzofbCy0YRseKH6HzWXkm4th+tM1qNammtRrVzNlZ6SrFX7PaBvBgee1vXiJ72lw+FU0OWm31ZPtFkni2uwa1nvxdcAd7cbeay2J9QujxZc0yznS2JGJcVRVbbUL2O1GOWOQbWPa7wNVtzbQCKg5FYUMyB2j5rVrJMQxvut+QXN5f1rh+I3pNvbBZhEDnIfIZfU+CyuZvVU/pnepntRFatj6g5bT418VBz7FOE4jK9aZdL8mP8AbjafEB36qT16jblj/wChs7/+0zy6v0SutWLRA6VZTxvHstP4XErc9E5sUQ7liOkDMWE8A76LYdA31gb7o+SC1oQhAlavRK+eGzUtEo4Pk8nlfRFoHVPcvmnSed0FstVBmJZKV+86oP5kDm9b8EQoM3kZDcO136J9ofeDn2afESXOc/ziaABwCz98pJJJJJzJO9WfQq101je1p8iD8giVPsJyCfgpi1mB7m+y5zfAkfROmOXTj+Ma0PRW8tZZGgnrQExH3T1oz4FzfhUrrVQ9Ebw1c5YT1Zm4fiHWYfGo+JXDWrDOarTH8PNaqtp9Y8oLQN9YX97evGebS4fCp3Wri8LL9ostoh2uwa2P34avoO9mMc0xuqWbjOw5GJJRvqF1VdO2LvErDoZBWRz/AGRQd5y+VVWyVb7OPs1kcdjiCeZFP8rPyXml8Z1ZWzg7DXuXWtVJ0JvMnHG47SXD6/vsVq1qwaH8Fqwua4biD/hZtf1g1FqmjHoh2JnuP67PyuA5K961VvTmCohmG4GF3Kr4z4Fw+FXwuqrlOK3iRiXAciq6Nsj+6INZPG3i6vJvWPyWgWu1YI3O9lp+WSq2g9kq+aY7ImBo9+U0H5WvT7S21YLK7jI4RjmMTvyjzCwz7k0x5FHY7ES7iSVxOV2zIJvaX5FafkV+tRtTDHcULgSDq4CCMjnI1w8lB3RpAJKNfk/cdgd+h7FaOkKH7PdFmi2H/p46e5ES7zaFlIcudq0CaPGO5avoEP4Le4LKNEnOmsznvzIeW140aDU+K1/QqKkLe5BZUIQg5eMivnbpVsGC3y8JGsePw4D5sX0Wsf6arpzhmA2F0Z59ZvmHeKDF6qTuC1YZfeBHhmPkVGTNo4jgUQy4XAjcaoFr6ZhtL+DiHj4hn51XDHJ1f7cTWSDd1T3HNvnXxUfG9a4VTKHIkIIIyIIIPaMwr9ZrcJGNePWAP6jxWe1U/o1bsjGdxqO4/wCa+KZ/0xWfWpax24xyMePVcDTjQ5jmKhR2tRrVkurGkl2izWuaIegHYozxjeA+M/hcPBR9VZ9N4ccNmtA2txWaT4f4kJPwOcPgVVDlvjdxlYlNH7HrZ2g+iwGR3c3Z+YtClNL7TSFrfbdTkMz9BzS2jNl1dldKfSnkwN9yLNx5vcB8Kh9MZq2nVf7LQ0++es/wJA+FUvclpyGN02jVysd2q+iZZwSrldlrxRNPYmcTildam16w62zyx7SW42+8zrDxGIc1zrV62ahrwWayixvyXVV3eEGrme0bK1b7rsx5GnJe2CyGaWOIbZHtZ+IgE8hnyXRLxlpfLps+osULNj5ibS/ud1IR+Bpd8agNP7R/Gig/2Yw5/wDUlo9wPczVjxVrbKyS1EnKGOrj2Qwt/wDRlOazO3Xg6eaWZ/pSvc89mIk05DLksse3a95HDinOj13faLZZ4d0krAfdBxP/AChyZPer10N3VjtMloIyibgb78m2ncwH8YV8qrIlem28qyWeEeq18pHvkMb5Md4rMaqa04vn7VbppAatxYGe4wYAR30LviUPZbM6R7I2Zue5rGjtcQ0eZWLRrWid3au7Iydsgc//AMj6N/LhWqaNQ4Yh3KqW6xNjbZ7OzY3CPhjaGjzorzd0WFgHYgdIQhAKr6f3N9oskjQKupVvvN6zflTmrQkrTFiaQg+SL4s2Eh3HI9+799ijqrSekHRrVzSNAo19Xs7DXMcj5FZs5tMjtCCRsjw+MsPCn6HkfkoptWktO0GhS8EuFwPj3JW84K0kb2V7txUy6RekmuTiw2nBI13I80yielHBa/sUXUTVRrFFXZa8UY4jJO9YsWiQ1eus9og3vZrGf1IavaB3txt5qixmtKZk7BxrsCt9ktpje142tcD4HYm10XY2O83VFYoC60jgWNAkhHNzo2+KvjdK2LUIWQysid/LsEGKTgXRtMs34pXYfBZhJaHSPdI/Nz3Oe49riXHzKt9+28ssEhJ/iW2bBXfq4iJZTzkdGORVMapx/pStVOaOWjqvZ7PWHccj4GnioCqeXNagydhPouOB3uuyJ5ZHkrZdisWnWI1iby1a4tO0Eg8lzrFi0RmkkebH/CfmPqldExSV0n+0xxHvP6jfm48l3ejMcbhv2jvGaTuI0hJ9t1eTch51V98V11K3vb9VYpaelORA33BSSU+AY34lTmnJSeklrxyMjGyJtPjd1nn+0clEyOopx4ivHurkMycgBtPYFqRn/wBMurADSZ4IqP8AdkHXPwt/tHFUzQu7McomeOrGerXe/j3N+dOC50sv37TNkf4cdWs7fadzI8AFXKrSIRXfojuXXW4SkdSztx/G6rYx/c74FSFtmhVg+w2AVFJpeuRvxuFI2n3W0r8SqlabC3XWxzvVjpGOWbj+InwV2YKBV3RG7MEYJ2nOqsiAQhCAQhCCmaf6Pa6IuaOs3MfUc/0WAaSXWWOxgZHJ3YePNfVtohDmkFZFp1osGOccNWPrUcCf34oMUondkm9U7D+6Lu8budC8tOzaDxH6pthQI2uzat1R6J2dnYV3E8FPI3hwwuzr5/5UfabK6M12t3Hh2FWlRYk7rfhLm8x9fopHWKDsVsAc0njn3HIqVkNCRwUUhfWJ3/qHUIDeu5rIy6u1jHF7W07yPwhResSkFpDDjOxgL++mYHjRQkjpdbMU7YgerZo2xD383yn8biPhCh6pPGXEuOZJJJ4kmpPiuqrWKV1VeFeVRVShbpp9ZFDN7bcL/wCpHRrvEYXc021iT0ak1kNog3tH2iPvj6soHfGa/AktYsqvDkvXDHiNvY0fLNI6xNL0mpGPvGg7hmfooSYulqS47XEk8zVFksxlfTYN54D9VzZLI+U5bBtduH6nsUmaRDC3b+8yrWokPbxvIRxCGPLKhpubw7z+9qgaJUiu1KWeyl7g0bT5dpVUpnQm5NdOHvH8OIhxrsc7a1v1Pd2rX7qgNomHsM83bz9PFU3R2w0a2KMd57Ttce0rYNGbmEUYyzQTFmhDWgJZCEAhCEAhCEAoy+rqbMwgitQpNCDBtLNFaEscO1ruCzy02N0bi1woR59o7F9QaQXA2ZhyzWQaTaMUJa8bPRd+/kiWcYEsx+45/venNrsDo3UcO47j3JDAgY2m6t8f4f0P0T7Wl0Ubj6QrG8HbiZsr3tLfBdNqEsHBwo7Z+6IjRnrFxaKubh9o+Q/z8k8ddVfQdyd+oUdeVmmY+uB+EAAOAJHaajtqgP8ATHLg2B3BcR3u4JZt9FX2rpx9hdwXbLtcg30eCSkvhybNJe5nfZp45jmGOBcOLD1ZG82lw5pS+7DqLRJFWoa7qn2mEYo3c2FpTC77ht1q/k2eaQH1gwhnN7qNHitMsnRtJPFZzbHGOSKIRPbGWuL2scdUS/MAhhDTSvojNVqYzeIOcQ1oLidgAqTyUzNoc+R7TIcMcbQA0ek4+k8/dFTTjlu2q52y1WCwNLIw0v3tj67z77zs5nkqXfGkMs9R6DPYbv8Aedv8goSQt9qjjGriAyyqNg7uJ7VEFqX1a7isxcaAV/e9EmojU1cVgLnBrBVx2ngF1Y7kc9wa0VJ2ngta0H0HEbQSM9pJ3oJDQvRYRtDnDNXljaBcwQhooEoiAhCEAhCEAhCEAhCEAQoa+rhZM0ghTKEGJ6SaJOjrVuJvy/fFUa2XSW+jmPP/ACvpq23c2QUIVC0i0ABq5mR8vBBiuBGBWO+NHpIicTD7w2KEfFREkWEjYU8s95ubur3ZJsGr3Cgl2XtA7+bEHe8xj/mnkJuo+lDF/wCJw/tCrmFGFBc4JLkbtgiP/wBL3f3BSVn01uuD+TZhUbNXZ4o/zGhWdYUYUF+t/S9IcoYGt4GV5f8AlbT5qqXtpbbLRUSTOwn1GdRvMN286qMwpSz2R8jsLGue4+q0Fx8AgaYF7gVyuroztctDIBA37+b+TG/UhWaz6M2KxUr/ABJdxdRz/hYMm9/mgoF2aKSyAOcDGziR1j7rfqfNTtmuIV1cTe87fE7yrbBdk1pPomNn5j3ndyVvuXRdkQGWaIQWi2hbYwHOGavMMAaKBdMYBsXSAQhCAQhCAQhCAQhCAQhCAQhCAXjmAr1CCLt9wxyDMBUm++jGN9S0YTxbl5bFpS8IQfPt6dHFoYTgo7vqD4qAtFyWqP0o38hi+S+nJLI120JjPo/E7cEHzPVw9JpHeCPml4owd9F9AT6FxO3BMpOj6I+qPBBjUF1Nd6/kP1UrZNGYT6T3+LW/QrT29H0XshOItBYhuCCiWK5bvZtYHn7xdJ+UZeSsNlvYMGGz2c07A2JvgBU+CtMGisTdwUhDdcbdgCCnNsdsn9J2rb7MYp4u2+YUtdeh0bMyKniVZWxgbAukCMFka0ZBLIQgEIQgEIQgEIQgEIQgEIQgEIQgEIQgEIQgEIQgEIQgEIQgEIQgEIQgEIQgEIQgEIQgEIQgEIQgEIQg/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24580" name="Picture 4" descr="http://t2.gstatic.com/images?q=tbn:ANd9GcQBeyEDuGLffjjlUGU1iePmgb_YQ6evkle_6Zm4AF2YBEqr9CzYnTEjBpSmTw"/>
          <p:cNvPicPr>
            <a:picLocks noChangeAspect="1" noChangeArrowheads="1"/>
          </p:cNvPicPr>
          <p:nvPr/>
        </p:nvPicPr>
        <p:blipFill>
          <a:blip r:embed="rId2" cstate="email"/>
          <a:srcRect/>
          <a:stretch>
            <a:fillRect/>
          </a:stretch>
        </p:blipFill>
        <p:spPr bwMode="auto">
          <a:xfrm>
            <a:off x="795460" y="1495425"/>
            <a:ext cx="942975" cy="942975"/>
          </a:xfrm>
          <a:prstGeom prst="rect">
            <a:avLst/>
          </a:prstGeom>
          <a:noFill/>
        </p:spPr>
      </p:pic>
      <p:pic>
        <p:nvPicPr>
          <p:cNvPr id="24582" name="Picture 6" descr="http://www.inobitsinc.com/home/Portals/0/sharepoint_logo.png"/>
          <p:cNvPicPr>
            <a:picLocks noChangeAspect="1" noChangeArrowheads="1"/>
          </p:cNvPicPr>
          <p:nvPr/>
        </p:nvPicPr>
        <p:blipFill>
          <a:blip r:embed="rId3" cstate="email"/>
          <a:srcRect/>
          <a:stretch>
            <a:fillRect/>
          </a:stretch>
        </p:blipFill>
        <p:spPr bwMode="auto">
          <a:xfrm>
            <a:off x="1643185" y="1724995"/>
            <a:ext cx="1724705" cy="1341438"/>
          </a:xfrm>
          <a:prstGeom prst="rect">
            <a:avLst/>
          </a:prstGeom>
          <a:noFill/>
        </p:spPr>
      </p:pic>
      <p:pic>
        <p:nvPicPr>
          <p:cNvPr id="24584" name="Picture 8" descr="http://blogs.adobe.com/flashplatform/files/2011/06/Flex-Logo.png"/>
          <p:cNvPicPr>
            <a:picLocks noChangeAspect="1" noChangeArrowheads="1"/>
          </p:cNvPicPr>
          <p:nvPr/>
        </p:nvPicPr>
        <p:blipFill>
          <a:blip r:embed="rId4" cstate="email"/>
          <a:srcRect/>
          <a:stretch>
            <a:fillRect/>
          </a:stretch>
        </p:blipFill>
        <p:spPr bwMode="auto">
          <a:xfrm>
            <a:off x="3395786" y="1485901"/>
            <a:ext cx="920750" cy="920750"/>
          </a:xfrm>
          <a:prstGeom prst="rect">
            <a:avLst/>
          </a:prstGeom>
          <a:noFill/>
        </p:spPr>
      </p:pic>
      <p:pic>
        <p:nvPicPr>
          <p:cNvPr id="24586" name="Picture 10" descr="http://www.w3.org/html/logo/downloads/HTML5_Logo_256.png"/>
          <p:cNvPicPr>
            <a:picLocks noChangeAspect="1" noChangeArrowheads="1"/>
          </p:cNvPicPr>
          <p:nvPr/>
        </p:nvPicPr>
        <p:blipFill>
          <a:blip r:embed="rId5" cstate="email"/>
          <a:srcRect/>
          <a:stretch>
            <a:fillRect/>
          </a:stretch>
        </p:blipFill>
        <p:spPr bwMode="auto">
          <a:xfrm>
            <a:off x="5838638" y="1357167"/>
            <a:ext cx="1412875" cy="1412875"/>
          </a:xfrm>
          <a:prstGeom prst="rect">
            <a:avLst/>
          </a:prstGeom>
          <a:noFill/>
        </p:spPr>
      </p:pic>
      <p:pic>
        <p:nvPicPr>
          <p:cNvPr id="24588" name="Picture 12" descr="http://t0.gstatic.com/images?q=tbn:ANd9GcTpa2SLQjg7kREHpqFkHOlpp8t9biV-7H9j1OxoI6KEIYsuBA7L5RgtV54N"/>
          <p:cNvPicPr>
            <a:picLocks noChangeAspect="1" noChangeArrowheads="1"/>
          </p:cNvPicPr>
          <p:nvPr/>
        </p:nvPicPr>
        <p:blipFill>
          <a:blip r:embed="rId6" cstate="email"/>
          <a:srcRect/>
          <a:stretch>
            <a:fillRect/>
          </a:stretch>
        </p:blipFill>
        <p:spPr bwMode="auto">
          <a:xfrm>
            <a:off x="4369685" y="1628280"/>
            <a:ext cx="1495425" cy="1495425"/>
          </a:xfrm>
          <a:prstGeom prst="rect">
            <a:avLst/>
          </a:prstGeom>
          <a:noFill/>
        </p:spPr>
      </p:pic>
      <p:pic>
        <p:nvPicPr>
          <p:cNvPr id="24590" name="Picture 14" descr="http://blog.kevinchisholm.com/wp-content/uploads/2011/11/jquery1.png"/>
          <p:cNvPicPr>
            <a:picLocks noChangeAspect="1" noChangeArrowheads="1"/>
          </p:cNvPicPr>
          <p:nvPr/>
        </p:nvPicPr>
        <p:blipFill>
          <a:blip r:embed="rId7" cstate="email"/>
          <a:srcRect/>
          <a:stretch>
            <a:fillRect/>
          </a:stretch>
        </p:blipFill>
        <p:spPr bwMode="auto">
          <a:xfrm>
            <a:off x="7359917" y="1935101"/>
            <a:ext cx="873125" cy="873125"/>
          </a:xfrm>
          <a:prstGeom prst="rect">
            <a:avLst/>
          </a:prstGeom>
          <a:noFill/>
        </p:spPr>
      </p:pic>
      <p:sp>
        <p:nvSpPr>
          <p:cNvPr id="12" name="TextBox 11"/>
          <p:cNvSpPr txBox="1"/>
          <p:nvPr/>
        </p:nvSpPr>
        <p:spPr>
          <a:xfrm>
            <a:off x="558140" y="4276820"/>
            <a:ext cx="2945081" cy="1954381"/>
          </a:xfrm>
          <a:prstGeom prst="rect">
            <a:avLst/>
          </a:prstGeom>
          <a:noFill/>
        </p:spPr>
        <p:txBody>
          <a:bodyPr wrap="square" rtlCol="0">
            <a:spAutoFit/>
          </a:bodyPr>
          <a:lstStyle/>
          <a:p>
            <a:pPr algn="r"/>
            <a:r>
              <a:rPr lang="en-IN" sz="1100" dirty="0" smtClean="0">
                <a:solidFill>
                  <a:srgbClr val="494949"/>
                </a:solidFill>
                <a:hlinkClick r:id="rId8"/>
              </a:rPr>
              <a:t>Connected Cities</a:t>
            </a:r>
            <a:endParaRPr lang="en-IN" sz="1100" dirty="0" smtClean="0">
              <a:solidFill>
                <a:srgbClr val="494949"/>
              </a:solidFill>
            </a:endParaRPr>
          </a:p>
          <a:p>
            <a:pPr algn="r"/>
            <a:r>
              <a:rPr lang="en-IN" sz="1100" dirty="0" smtClean="0">
                <a:solidFill>
                  <a:srgbClr val="494949"/>
                </a:solidFill>
                <a:hlinkClick r:id="rId8"/>
              </a:rPr>
              <a:t>Taking Computers Out of Computing</a:t>
            </a:r>
            <a:endParaRPr lang="en-IN" sz="1100" dirty="0" smtClean="0">
              <a:solidFill>
                <a:srgbClr val="494949"/>
              </a:solidFill>
            </a:endParaRPr>
          </a:p>
          <a:p>
            <a:pPr algn="r"/>
            <a:r>
              <a:rPr lang="en-IN" sz="1100" dirty="0" smtClean="0">
                <a:solidFill>
                  <a:srgbClr val="494949"/>
                </a:solidFill>
                <a:hlinkClick r:id="rId8"/>
              </a:rPr>
              <a:t>Quantified Selves</a:t>
            </a:r>
            <a:endParaRPr lang="en-IN" sz="1100" dirty="0" smtClean="0">
              <a:solidFill>
                <a:srgbClr val="494949"/>
              </a:solidFill>
            </a:endParaRPr>
          </a:p>
          <a:p>
            <a:pPr algn="r"/>
            <a:r>
              <a:rPr lang="en-IN" sz="1100" dirty="0" smtClean="0">
                <a:solidFill>
                  <a:srgbClr val="494949"/>
                </a:solidFill>
                <a:hlinkClick r:id="rId8"/>
              </a:rPr>
              <a:t>The Reductive Social Network: Technology Finally Gets Personal</a:t>
            </a:r>
            <a:endParaRPr lang="en-IN" sz="1100" dirty="0" smtClean="0">
              <a:solidFill>
                <a:srgbClr val="494949"/>
              </a:solidFill>
            </a:endParaRPr>
          </a:p>
          <a:p>
            <a:pPr algn="r"/>
            <a:r>
              <a:rPr lang="en-IN" sz="1100" dirty="0" smtClean="0">
                <a:solidFill>
                  <a:srgbClr val="494949"/>
                </a:solidFill>
                <a:hlinkClick r:id="rId8"/>
              </a:rPr>
              <a:t>Convergence Causing Specialization</a:t>
            </a:r>
            <a:endParaRPr lang="en-IN" sz="1100" dirty="0" smtClean="0">
              <a:solidFill>
                <a:srgbClr val="494949"/>
              </a:solidFill>
            </a:endParaRPr>
          </a:p>
          <a:p>
            <a:pPr algn="r"/>
            <a:r>
              <a:rPr lang="en-IN" sz="1100" dirty="0" smtClean="0">
                <a:solidFill>
                  <a:srgbClr val="494949"/>
                </a:solidFill>
                <a:hlinkClick r:id="rId8"/>
              </a:rPr>
              <a:t>Interaction Choreography</a:t>
            </a:r>
            <a:endParaRPr lang="en-IN" sz="1100" dirty="0" smtClean="0">
              <a:solidFill>
                <a:srgbClr val="494949"/>
              </a:solidFill>
            </a:endParaRPr>
          </a:p>
          <a:p>
            <a:pPr algn="r"/>
            <a:r>
              <a:rPr lang="en-IN" sz="1100" dirty="0" smtClean="0">
                <a:solidFill>
                  <a:srgbClr val="494949"/>
                </a:solidFill>
                <a:hlinkClick r:id="rId8"/>
              </a:rPr>
              <a:t>Reputation Enhanced Lending and Trading Becomes Mainstream</a:t>
            </a:r>
            <a:endParaRPr lang="en-IN" sz="1100" dirty="0" smtClean="0">
              <a:solidFill>
                <a:srgbClr val="494949"/>
              </a:solidFill>
            </a:endParaRPr>
          </a:p>
          <a:p>
            <a:pPr algn="r"/>
            <a:endParaRPr lang="en-IN" sz="1100" dirty="0" smtClean="0">
              <a:solidFill>
                <a:srgbClr val="494949"/>
              </a:solidFill>
            </a:endParaRPr>
          </a:p>
          <a:p>
            <a:endParaRPr lang="en-IN" sz="1100" dirty="0"/>
          </a:p>
        </p:txBody>
      </p:sp>
      <p:sp>
        <p:nvSpPr>
          <p:cNvPr id="13" name="TextBox 12"/>
          <p:cNvSpPr txBox="1"/>
          <p:nvPr/>
        </p:nvSpPr>
        <p:spPr>
          <a:xfrm>
            <a:off x="4987635" y="4275117"/>
            <a:ext cx="2992582" cy="1446550"/>
          </a:xfrm>
          <a:prstGeom prst="rect">
            <a:avLst/>
          </a:prstGeom>
          <a:noFill/>
        </p:spPr>
        <p:txBody>
          <a:bodyPr wrap="square" rtlCol="0">
            <a:spAutoFit/>
          </a:bodyPr>
          <a:lstStyle/>
          <a:p>
            <a:r>
              <a:rPr lang="en-IN" sz="1100" dirty="0" smtClean="0">
                <a:solidFill>
                  <a:srgbClr val="494949"/>
                </a:solidFill>
                <a:hlinkClick r:id="rId8"/>
              </a:rPr>
              <a:t>Base of the Pyramid  Mobile Innovation</a:t>
            </a:r>
            <a:endParaRPr lang="en-IN" sz="1100" dirty="0" smtClean="0">
              <a:solidFill>
                <a:srgbClr val="494949"/>
              </a:solidFill>
            </a:endParaRPr>
          </a:p>
          <a:p>
            <a:r>
              <a:rPr lang="en-IN" sz="1100" dirty="0" smtClean="0">
                <a:solidFill>
                  <a:srgbClr val="494949"/>
                </a:solidFill>
                <a:hlinkClick r:id="rId8"/>
              </a:rPr>
              <a:t>Digital Discovery in the Physical World</a:t>
            </a:r>
            <a:endParaRPr lang="en-IN" sz="1100" dirty="0" smtClean="0">
              <a:solidFill>
                <a:srgbClr val="494949"/>
              </a:solidFill>
            </a:endParaRPr>
          </a:p>
          <a:p>
            <a:r>
              <a:rPr lang="en-IN" sz="1100" dirty="0" smtClean="0">
                <a:solidFill>
                  <a:srgbClr val="494949"/>
                </a:solidFill>
                <a:hlinkClick r:id="rId8"/>
              </a:rPr>
              <a:t>Flourishing Commerce in the Post-PC Era</a:t>
            </a:r>
            <a:endParaRPr lang="en-IN" sz="1100" dirty="0" smtClean="0">
              <a:solidFill>
                <a:srgbClr val="494949"/>
              </a:solidFill>
            </a:endParaRPr>
          </a:p>
          <a:p>
            <a:r>
              <a:rPr lang="en-IN" sz="1100" dirty="0" smtClean="0">
                <a:solidFill>
                  <a:srgbClr val="494949"/>
                </a:solidFill>
                <a:hlinkClick r:id="rId8"/>
              </a:rPr>
              <a:t>The Age of the Algorithm</a:t>
            </a:r>
            <a:endParaRPr lang="en-IN" sz="1100" dirty="0" smtClean="0">
              <a:solidFill>
                <a:srgbClr val="494949"/>
              </a:solidFill>
            </a:endParaRPr>
          </a:p>
          <a:p>
            <a:r>
              <a:rPr lang="en-IN" sz="1100" dirty="0" smtClean="0">
                <a:solidFill>
                  <a:srgbClr val="494949"/>
                </a:solidFill>
                <a:hlinkClick r:id="rId8"/>
              </a:rPr>
              <a:t>Biomimicry</a:t>
            </a:r>
            <a:endParaRPr lang="en-IN" sz="1100" dirty="0" smtClean="0">
              <a:solidFill>
                <a:srgbClr val="494949"/>
              </a:solidFill>
            </a:endParaRPr>
          </a:p>
          <a:p>
            <a:r>
              <a:rPr lang="en-IN" sz="1100" dirty="0" smtClean="0">
                <a:solidFill>
                  <a:srgbClr val="494949"/>
                </a:solidFill>
                <a:hlinkClick r:id="rId8"/>
              </a:rPr>
              <a:t>Reign in the Clouds!</a:t>
            </a:r>
            <a:endParaRPr lang="en-IN" sz="1100" dirty="0" smtClean="0">
              <a:solidFill>
                <a:srgbClr val="494949"/>
              </a:solidFill>
            </a:endParaRPr>
          </a:p>
          <a:p>
            <a:r>
              <a:rPr lang="en-IN" sz="1100" dirty="0" smtClean="0">
                <a:solidFill>
                  <a:srgbClr val="494949"/>
                </a:solidFill>
                <a:hlinkClick r:id="rId8"/>
              </a:rPr>
              <a:t>Remote Collaboration</a:t>
            </a:r>
            <a:endParaRPr lang="en-IN" sz="1100" dirty="0" smtClean="0">
              <a:solidFill>
                <a:srgbClr val="494949"/>
              </a:solidFill>
            </a:endParaRPr>
          </a:p>
          <a:p>
            <a:r>
              <a:rPr lang="en-IN" sz="1100" dirty="0" smtClean="0">
                <a:solidFill>
                  <a:srgbClr val="494949"/>
                </a:solidFill>
                <a:hlinkClick r:id="rId8"/>
              </a:rPr>
              <a:t>Re-Shape: Humans Are Analogue</a:t>
            </a:r>
            <a:endParaRPr lang="en-IN" sz="1100" dirty="0"/>
          </a:p>
        </p:txBody>
      </p:sp>
      <p:pic>
        <p:nvPicPr>
          <p:cNvPr id="14338" name="Picture 2" descr="frog"/>
          <p:cNvPicPr>
            <a:picLocks noChangeAspect="1" noChangeArrowheads="1"/>
          </p:cNvPicPr>
          <p:nvPr/>
        </p:nvPicPr>
        <p:blipFill>
          <a:blip r:embed="rId9" cstate="email"/>
          <a:srcRect/>
          <a:stretch>
            <a:fillRect/>
          </a:stretch>
        </p:blipFill>
        <p:spPr bwMode="auto">
          <a:xfrm>
            <a:off x="3860678" y="4661044"/>
            <a:ext cx="638175" cy="342901"/>
          </a:xfrm>
          <a:prstGeom prst="rect">
            <a:avLst/>
          </a:prstGeom>
          <a:noFill/>
        </p:spPr>
      </p:pic>
      <p:sp>
        <p:nvSpPr>
          <p:cNvPr id="15" name="TextBox 14"/>
          <p:cNvSpPr txBox="1"/>
          <p:nvPr/>
        </p:nvSpPr>
        <p:spPr>
          <a:xfrm>
            <a:off x="4061361" y="4892634"/>
            <a:ext cx="1258784" cy="400110"/>
          </a:xfrm>
          <a:prstGeom prst="rect">
            <a:avLst/>
          </a:prstGeom>
          <a:noFill/>
        </p:spPr>
        <p:txBody>
          <a:bodyPr wrap="square" rtlCol="0">
            <a:spAutoFit/>
          </a:bodyPr>
          <a:lstStyle/>
          <a:p>
            <a:r>
              <a:rPr lang="en-US" sz="2000" b="1" dirty="0" smtClean="0"/>
              <a:t>facts</a:t>
            </a:r>
            <a:endParaRPr lang="en-IN" sz="2000" b="1" dirty="0"/>
          </a:p>
        </p:txBody>
      </p:sp>
      <p:sp>
        <p:nvSpPr>
          <p:cNvPr id="16" name="TextBox 15"/>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Technological Dependencies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What is a </a:t>
            </a:r>
            <a:r>
              <a:rPr lang="en-US" dirty="0" smtClean="0">
                <a:solidFill>
                  <a:srgbClr val="FFC000"/>
                </a:solidFill>
                <a:latin typeface="+mj-lt"/>
              </a:rPr>
              <a:t>website</a:t>
            </a:r>
            <a:r>
              <a:rPr lang="en-US" dirty="0" smtClean="0">
                <a:latin typeface="+mj-lt"/>
              </a:rPr>
              <a:t>, intranet and web application?</a:t>
            </a:r>
            <a:endParaRPr lang="en-US" dirty="0">
              <a:latin typeface="+mj-lt"/>
            </a:endParaRPr>
          </a:p>
        </p:txBody>
      </p:sp>
      <p:sp>
        <p:nvSpPr>
          <p:cNvPr id="5" name="TextBox 4"/>
          <p:cNvSpPr txBox="1"/>
          <p:nvPr/>
        </p:nvSpPr>
        <p:spPr>
          <a:xfrm>
            <a:off x="350716" y="4549825"/>
            <a:ext cx="8455147" cy="1815882"/>
          </a:xfrm>
          <a:prstGeom prst="rect">
            <a:avLst/>
          </a:prstGeom>
          <a:noFill/>
        </p:spPr>
        <p:txBody>
          <a:bodyPr wrap="square" lIns="0" rIns="0" rtlCol="0">
            <a:spAutoFit/>
          </a:bodyPr>
          <a:lstStyle/>
          <a:p>
            <a:r>
              <a:rPr lang="en-US" sz="1300" b="1" dirty="0" smtClean="0">
                <a:solidFill>
                  <a:srgbClr val="494949"/>
                </a:solidFill>
              </a:rPr>
              <a:t>Website</a:t>
            </a:r>
          </a:p>
          <a:p>
            <a:r>
              <a:rPr lang="en-IN" sz="1100" dirty="0" smtClean="0">
                <a:solidFill>
                  <a:srgbClr val="494949"/>
                </a:solidFill>
              </a:rPr>
              <a:t>A collection of </a:t>
            </a:r>
            <a:r>
              <a:rPr lang="en-IN" sz="1100" b="1" dirty="0" smtClean="0">
                <a:solidFill>
                  <a:srgbClr val="494949"/>
                </a:solidFill>
              </a:rPr>
              <a:t>web</a:t>
            </a:r>
            <a:r>
              <a:rPr lang="en-IN" sz="1100" dirty="0" smtClean="0">
                <a:solidFill>
                  <a:srgbClr val="494949"/>
                </a:solidFill>
              </a:rPr>
              <a:t> pages, images, scripts, videos and multimedia files, hosted on one or multiple servers visible on the Internet is called a </a:t>
            </a:r>
            <a:r>
              <a:rPr lang="en-IN" sz="1100" b="1" dirty="0" smtClean="0">
                <a:solidFill>
                  <a:srgbClr val="494949"/>
                </a:solidFill>
              </a:rPr>
              <a:t>website.</a:t>
            </a:r>
          </a:p>
          <a:p>
            <a:endParaRPr lang="en-IN" sz="1100" b="1" dirty="0" smtClean="0">
              <a:solidFill>
                <a:srgbClr val="494949"/>
              </a:solidFill>
            </a:endParaRPr>
          </a:p>
          <a:p>
            <a:r>
              <a:rPr lang="en-IN" sz="1100" b="1" dirty="0" smtClean="0">
                <a:solidFill>
                  <a:srgbClr val="494949"/>
                </a:solidFill>
              </a:rPr>
              <a:t>Static Website</a:t>
            </a:r>
            <a:br>
              <a:rPr lang="en-IN" sz="1100" b="1" dirty="0" smtClean="0">
                <a:solidFill>
                  <a:srgbClr val="494949"/>
                </a:solidFill>
              </a:rPr>
            </a:br>
            <a:r>
              <a:rPr lang="en-IN" sz="1100" b="1" dirty="0" smtClean="0">
                <a:solidFill>
                  <a:srgbClr val="494949"/>
                </a:solidFill>
              </a:rPr>
              <a:t> </a:t>
            </a:r>
            <a:r>
              <a:rPr lang="en-IN" sz="1100" dirty="0" smtClean="0">
                <a:solidFill>
                  <a:srgbClr val="494949"/>
                </a:solidFill>
              </a:rPr>
              <a:t>A website primarily used to provide information is considered to be a static site. </a:t>
            </a:r>
          </a:p>
          <a:p>
            <a:endParaRPr lang="en-IN" sz="1100" dirty="0" smtClean="0">
              <a:solidFill>
                <a:srgbClr val="494949"/>
              </a:solidFill>
            </a:endParaRPr>
          </a:p>
          <a:p>
            <a:r>
              <a:rPr lang="en-IN" sz="1100" b="1" dirty="0" smtClean="0">
                <a:solidFill>
                  <a:srgbClr val="494949"/>
                </a:solidFill>
              </a:rPr>
              <a:t>Dynamic Website</a:t>
            </a:r>
            <a:br>
              <a:rPr lang="en-IN" sz="1100" b="1" dirty="0" smtClean="0">
                <a:solidFill>
                  <a:srgbClr val="494949"/>
                </a:solidFill>
              </a:rPr>
            </a:br>
            <a:r>
              <a:rPr lang="en-IN" sz="1100" dirty="0" smtClean="0">
                <a:solidFill>
                  <a:srgbClr val="494949"/>
                </a:solidFill>
              </a:rPr>
              <a:t>A dynamic uses a backend database to fetch information from the web servers to display information based on user input. This provides option for two communication..</a:t>
            </a:r>
            <a:endParaRPr lang="en-US" sz="1100" dirty="0" smtClean="0">
              <a:solidFill>
                <a:srgbClr val="494949"/>
              </a:solidFill>
            </a:endParaRP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3141"/>
          <a:stretch/>
        </p:blipFill>
        <p:spPr bwMode="auto">
          <a:xfrm>
            <a:off x="307975" y="1154225"/>
            <a:ext cx="3817248" cy="3119324"/>
          </a:xfrm>
          <a:prstGeom prst="rect">
            <a:avLst/>
          </a:prstGeom>
          <a:noFill/>
          <a:ln w="9525">
            <a:noFill/>
            <a:miter lim="800000"/>
            <a:headEnd/>
            <a:tailEnd/>
          </a:ln>
        </p:spPr>
      </p:pic>
      <p:sp>
        <p:nvSpPr>
          <p:cNvPr id="2" name="AutoShape 2" descr="sav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sav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descr="D:\Jaffer\CATS\Appl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97" r="6465"/>
          <a:stretch/>
        </p:blipFill>
        <p:spPr bwMode="auto">
          <a:xfrm>
            <a:off x="4274288" y="1154225"/>
            <a:ext cx="4531575" cy="3215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800" dirty="0" smtClean="0">
                <a:solidFill>
                  <a:srgbClr val="000000"/>
                </a:solidFill>
                <a:latin typeface="+mj-lt"/>
              </a:rPr>
              <a:t>Leveraging Technology and Designing with Dependencies</a:t>
            </a:r>
            <a:endParaRPr lang="en-US" dirty="0">
              <a:latin typeface="+mj-lt"/>
            </a:endParaRPr>
          </a:p>
        </p:txBody>
      </p:sp>
      <p:sp>
        <p:nvSpPr>
          <p:cNvPr id="5" name="TextBox 4"/>
          <p:cNvSpPr txBox="1"/>
          <p:nvPr/>
        </p:nvSpPr>
        <p:spPr>
          <a:xfrm>
            <a:off x="331350" y="3969325"/>
            <a:ext cx="8474513" cy="2523768"/>
          </a:xfrm>
          <a:prstGeom prst="rect">
            <a:avLst/>
          </a:prstGeom>
          <a:noFill/>
        </p:spPr>
        <p:txBody>
          <a:bodyPr wrap="square" lIns="0" rIns="0" rtlCol="0">
            <a:spAutoFit/>
          </a:bodyPr>
          <a:lstStyle/>
          <a:p>
            <a:r>
              <a:rPr lang="en-US" sz="1300" b="1" dirty="0" smtClean="0">
                <a:solidFill>
                  <a:srgbClr val="494949"/>
                </a:solidFill>
              </a:rPr>
              <a:t>Wordpress</a:t>
            </a:r>
          </a:p>
          <a:p>
            <a:endParaRPr lang="en-US" sz="1300" b="1" dirty="0" smtClean="0">
              <a:solidFill>
                <a:srgbClr val="494949"/>
              </a:solidFill>
            </a:endParaRPr>
          </a:p>
          <a:p>
            <a:pPr marL="228600" indent="-228600"/>
            <a:r>
              <a:rPr lang="en-IN" sz="1100" b="1" dirty="0" smtClean="0">
                <a:solidFill>
                  <a:srgbClr val="494949"/>
                </a:solidFill>
              </a:rPr>
              <a:t>WordPress</a:t>
            </a:r>
            <a:r>
              <a:rPr lang="en-IN" sz="1100" dirty="0" smtClean="0">
                <a:solidFill>
                  <a:srgbClr val="494949"/>
                </a:solidFill>
              </a:rPr>
              <a:t> is a free and open source blogging tool and a dynamic content management system (CMS) based on PHP and MySQL. </a:t>
            </a:r>
          </a:p>
          <a:p>
            <a:pPr marL="228600" indent="-228600"/>
            <a:r>
              <a:rPr lang="en-IN" sz="1100" dirty="0" smtClean="0">
                <a:solidFill>
                  <a:srgbClr val="494949"/>
                </a:solidFill>
              </a:rPr>
              <a:t>It has many features including a plug-in architecture and a template system.</a:t>
            </a:r>
          </a:p>
          <a:p>
            <a:pPr marL="228600" indent="-228600"/>
            <a:endParaRPr lang="en-US" sz="1100" b="1" dirty="0" smtClean="0">
              <a:solidFill>
                <a:srgbClr val="494949"/>
              </a:solidFill>
            </a:endParaRPr>
          </a:p>
          <a:p>
            <a:r>
              <a:rPr lang="en-IN" sz="1100" b="1" dirty="0" smtClean="0">
                <a:solidFill>
                  <a:srgbClr val="494949"/>
                </a:solidFill>
              </a:rPr>
              <a:t>WordPress itself doesn’t touch the design aspect of the site.</a:t>
            </a:r>
          </a:p>
          <a:p>
            <a:pPr marL="228600" indent="-228600"/>
            <a:r>
              <a:rPr lang="en-IN" sz="1100" dirty="0" smtClean="0">
                <a:solidFill>
                  <a:srgbClr val="494949"/>
                </a:solidFill>
              </a:rPr>
              <a:t>A WordPress site essentially comprises 2 parts:</a:t>
            </a:r>
          </a:p>
          <a:p>
            <a:pPr marL="228600" indent="-228600"/>
            <a:r>
              <a:rPr lang="en-IN" sz="1100" dirty="0" smtClean="0">
                <a:solidFill>
                  <a:srgbClr val="494949"/>
                </a:solidFill>
              </a:rPr>
              <a:t>The backend – which is the WordPress core code and delivers the CMS functionality</a:t>
            </a:r>
          </a:p>
          <a:p>
            <a:pPr marL="228600" indent="-228600"/>
            <a:r>
              <a:rPr lang="en-IN" sz="1100" dirty="0" smtClean="0">
                <a:solidFill>
                  <a:srgbClr val="494949"/>
                </a:solidFill>
              </a:rPr>
              <a:t>The front end – which is delivered by whatever theme you’re using and delivers the look and layout.</a:t>
            </a:r>
          </a:p>
          <a:p>
            <a:endParaRPr lang="en-IN" sz="1100" dirty="0" smtClean="0"/>
          </a:p>
          <a:p>
            <a:r>
              <a:rPr lang="en-IN" sz="1100" b="1" dirty="0" smtClean="0">
                <a:solidFill>
                  <a:srgbClr val="494949"/>
                </a:solidFill>
              </a:rPr>
              <a:t>So what’s the best way to achieve a unique look and feel?</a:t>
            </a:r>
          </a:p>
          <a:p>
            <a:r>
              <a:rPr lang="en-IN" sz="1100" dirty="0" smtClean="0">
                <a:solidFill>
                  <a:srgbClr val="494949"/>
                </a:solidFill>
              </a:rPr>
              <a:t>Either by building your own theme, or customising a premium theme, or a framework.  This is the best way to achieve the look and feel you want, including having individual pages looking different.</a:t>
            </a:r>
          </a:p>
          <a:p>
            <a:pPr marL="228600" indent="-228600"/>
            <a:endParaRPr lang="en-IN" sz="1100" dirty="0" smtClean="0">
              <a:solidFill>
                <a:srgbClr val="494949"/>
              </a:solidFill>
            </a:endParaRPr>
          </a:p>
        </p:txBody>
      </p:sp>
      <p:pic>
        <p:nvPicPr>
          <p:cNvPr id="29698" name="Picture 2" descr="http://s.wordpress.com/mshots/v1/http%3A%2F%2Fwww.nationalsocietyofblackengineers.org?w=340"/>
          <p:cNvPicPr>
            <a:picLocks noChangeAspect="1" noChangeArrowheads="1"/>
          </p:cNvPicPr>
          <p:nvPr/>
        </p:nvPicPr>
        <p:blipFill>
          <a:blip r:embed="rId2" cstate="email"/>
          <a:srcRect/>
          <a:stretch>
            <a:fillRect/>
          </a:stretch>
        </p:blipFill>
        <p:spPr bwMode="auto">
          <a:xfrm>
            <a:off x="334916" y="1028384"/>
            <a:ext cx="4154436" cy="2606509"/>
          </a:xfrm>
          <a:prstGeom prst="rect">
            <a:avLst/>
          </a:prstGeom>
          <a:noFill/>
        </p:spPr>
      </p:pic>
      <p:pic>
        <p:nvPicPr>
          <p:cNvPr id="29700" name="Picture 4" descr="http://s.wordpress.com/mshots/v1/http%3A%2F%2Fwww.carolinarollergirls.com?w=340"/>
          <p:cNvPicPr>
            <a:picLocks noChangeAspect="1" noChangeArrowheads="1"/>
          </p:cNvPicPr>
          <p:nvPr/>
        </p:nvPicPr>
        <p:blipFill>
          <a:blip r:embed="rId3" cstate="email"/>
          <a:srcRect/>
          <a:stretch>
            <a:fillRect/>
          </a:stretch>
        </p:blipFill>
        <p:spPr bwMode="auto">
          <a:xfrm>
            <a:off x="4774681" y="1021815"/>
            <a:ext cx="4024170" cy="2636828"/>
          </a:xfrm>
          <a:prstGeom prst="rect">
            <a:avLst/>
          </a:prstGeom>
          <a:noFill/>
        </p:spPr>
      </p:pic>
      <p:sp>
        <p:nvSpPr>
          <p:cNvPr id="7" name="TextBox 6"/>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Technological Dependencies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800" dirty="0" smtClean="0">
                <a:solidFill>
                  <a:srgbClr val="000000"/>
                </a:solidFill>
                <a:latin typeface="+mj-lt"/>
              </a:rPr>
              <a:t>Leveraging Technology and Designing with Dependencies</a:t>
            </a:r>
            <a:endParaRPr lang="en-US" dirty="0">
              <a:latin typeface="+mj-lt"/>
            </a:endParaRPr>
          </a:p>
        </p:txBody>
      </p:sp>
      <p:sp>
        <p:nvSpPr>
          <p:cNvPr id="5" name="TextBox 4"/>
          <p:cNvSpPr txBox="1"/>
          <p:nvPr/>
        </p:nvSpPr>
        <p:spPr>
          <a:xfrm>
            <a:off x="325305" y="3850575"/>
            <a:ext cx="8480557" cy="1169551"/>
          </a:xfrm>
          <a:prstGeom prst="rect">
            <a:avLst/>
          </a:prstGeom>
          <a:noFill/>
        </p:spPr>
        <p:txBody>
          <a:bodyPr wrap="square" lIns="0" rIns="0" rtlCol="0">
            <a:spAutoFit/>
          </a:bodyPr>
          <a:lstStyle/>
          <a:p>
            <a:r>
              <a:rPr lang="en-US" sz="1300" b="1" dirty="0" smtClean="0">
                <a:solidFill>
                  <a:srgbClr val="494949"/>
                </a:solidFill>
              </a:rPr>
              <a:t>SharePoint</a:t>
            </a:r>
          </a:p>
          <a:p>
            <a:endParaRPr lang="en-US" sz="1300" b="1" dirty="0" smtClean="0">
              <a:solidFill>
                <a:srgbClr val="494949"/>
              </a:solidFill>
            </a:endParaRPr>
          </a:p>
          <a:p>
            <a:r>
              <a:rPr lang="en-US" sz="1100" dirty="0" smtClean="0">
                <a:solidFill>
                  <a:srgbClr val="494949"/>
                </a:solidFill>
              </a:rPr>
              <a:t>SharePoint driven sites are very structured and have certain limits in aligning content and overlapping graphics.</a:t>
            </a:r>
          </a:p>
          <a:p>
            <a:r>
              <a:rPr lang="en-US" sz="1100" dirty="0" smtClean="0">
                <a:solidFill>
                  <a:srgbClr val="494949"/>
                </a:solidFill>
              </a:rPr>
              <a:t>Still we can fake it to an extent with a large bg image that can fit and degrade gracefully in different browser resolutions.</a:t>
            </a:r>
          </a:p>
          <a:p>
            <a:r>
              <a:rPr lang="en-US" sz="1100" dirty="0" smtClean="0">
                <a:solidFill>
                  <a:srgbClr val="494949"/>
                </a:solidFill>
              </a:rPr>
              <a:t>If we are targeting a closed audience like if we are making a intranet, we can leverage the power of Silverlight. Silverlight is a browser plugin like flash and can create rich interactions.</a:t>
            </a:r>
          </a:p>
        </p:txBody>
      </p:sp>
      <p:pic>
        <p:nvPicPr>
          <p:cNvPr id="1028" name="Picture 4" descr="http://www.pinkpetrol.com/wp-content/themes/default123/blogimages/top20navigations/2.jpg"/>
          <p:cNvPicPr>
            <a:picLocks noChangeAspect="1" noChangeArrowheads="1"/>
          </p:cNvPicPr>
          <p:nvPr/>
        </p:nvPicPr>
        <p:blipFill>
          <a:blip r:embed="rId2" cstate="email"/>
          <a:srcRect/>
          <a:stretch>
            <a:fillRect/>
          </a:stretch>
        </p:blipFill>
        <p:spPr bwMode="auto">
          <a:xfrm>
            <a:off x="323329" y="1023579"/>
            <a:ext cx="4397945" cy="2567919"/>
          </a:xfrm>
          <a:prstGeom prst="rect">
            <a:avLst/>
          </a:prstGeom>
          <a:noFill/>
        </p:spPr>
      </p:pic>
      <p:pic>
        <p:nvPicPr>
          <p:cNvPr id="1029" name="Picture 5"/>
          <p:cNvPicPr>
            <a:picLocks noChangeAspect="1" noChangeArrowheads="1"/>
          </p:cNvPicPr>
          <p:nvPr/>
        </p:nvPicPr>
        <p:blipFill>
          <a:blip r:embed="rId3" cstate="email"/>
          <a:srcRect/>
          <a:stretch>
            <a:fillRect/>
          </a:stretch>
        </p:blipFill>
        <p:spPr bwMode="auto">
          <a:xfrm>
            <a:off x="4771153" y="1017192"/>
            <a:ext cx="4020684" cy="2574308"/>
          </a:xfrm>
          <a:prstGeom prst="rect">
            <a:avLst/>
          </a:prstGeom>
          <a:noFill/>
          <a:ln w="9525">
            <a:noFill/>
            <a:miter lim="800000"/>
            <a:headEnd/>
            <a:tailEnd/>
          </a:ln>
          <a:effectLst/>
        </p:spPr>
      </p:pic>
      <p:sp>
        <p:nvSpPr>
          <p:cNvPr id="7" name="TextBox 6"/>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Technological Dependencies</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email"/>
          <a:srcRect/>
          <a:stretch>
            <a:fillRect/>
          </a:stretch>
        </p:blipFill>
        <p:spPr bwMode="auto">
          <a:xfrm>
            <a:off x="328473" y="1004702"/>
            <a:ext cx="4266366" cy="3032166"/>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sz="1800" dirty="0" smtClean="0">
                <a:solidFill>
                  <a:srgbClr val="000000"/>
                </a:solidFill>
                <a:latin typeface="+mj-lt"/>
              </a:rPr>
              <a:t>Leveraging Technology and Designing with Dependencies</a:t>
            </a:r>
            <a:endParaRPr lang="en-US" dirty="0">
              <a:latin typeface="+mj-lt"/>
            </a:endParaRPr>
          </a:p>
        </p:txBody>
      </p:sp>
      <p:sp>
        <p:nvSpPr>
          <p:cNvPr id="5" name="TextBox 4"/>
          <p:cNvSpPr txBox="1"/>
          <p:nvPr/>
        </p:nvSpPr>
        <p:spPr>
          <a:xfrm>
            <a:off x="251138" y="4001464"/>
            <a:ext cx="8549962" cy="2523768"/>
          </a:xfrm>
          <a:prstGeom prst="rect">
            <a:avLst/>
          </a:prstGeom>
          <a:noFill/>
        </p:spPr>
        <p:txBody>
          <a:bodyPr wrap="square" rtlCol="0">
            <a:spAutoFit/>
          </a:bodyPr>
          <a:lstStyle/>
          <a:p>
            <a:r>
              <a:rPr lang="en-US" sz="1300" b="1" dirty="0" smtClean="0">
                <a:solidFill>
                  <a:srgbClr val="494949"/>
                </a:solidFill>
              </a:rPr>
              <a:t>Flex</a:t>
            </a:r>
          </a:p>
          <a:p>
            <a:pPr indent="171450"/>
            <a:endParaRPr lang="en-US" sz="1300" b="1" dirty="0" smtClean="0">
              <a:solidFill>
                <a:srgbClr val="494949"/>
              </a:solidFill>
            </a:endParaRPr>
          </a:p>
          <a:p>
            <a:pPr indent="171450">
              <a:buFont typeface="Arial" pitchFamily="34" charset="0"/>
              <a:buChar char="•"/>
            </a:pPr>
            <a:r>
              <a:rPr lang="en-US" sz="1100" dirty="0" smtClean="0">
                <a:solidFill>
                  <a:srgbClr val="494949"/>
                </a:solidFill>
              </a:rPr>
              <a:t>Flex has a unique method of designing. But the basic principles stay the same for any UI design.</a:t>
            </a:r>
            <a:br>
              <a:rPr lang="en-US" sz="1100" dirty="0" smtClean="0">
                <a:solidFill>
                  <a:srgbClr val="494949"/>
                </a:solidFill>
              </a:rPr>
            </a:br>
            <a:endParaRPr lang="en-US" sz="1100" dirty="0" smtClean="0">
              <a:solidFill>
                <a:srgbClr val="494949"/>
              </a:solidFill>
            </a:endParaRPr>
          </a:p>
          <a:p>
            <a:pPr indent="171450">
              <a:buFont typeface="Arial" pitchFamily="34" charset="0"/>
              <a:buChar char="•"/>
            </a:pPr>
            <a:r>
              <a:rPr lang="en-US" sz="1100" dirty="0" smtClean="0">
                <a:solidFill>
                  <a:srgbClr val="494949"/>
                </a:solidFill>
              </a:rPr>
              <a:t>Flex UI’s are mostly applications related to RIA. They are Dynamic and change as per user selections and loaded data.</a:t>
            </a:r>
            <a:br>
              <a:rPr lang="en-US" sz="1100" dirty="0" smtClean="0">
                <a:solidFill>
                  <a:srgbClr val="494949"/>
                </a:solidFill>
              </a:rPr>
            </a:br>
            <a:endParaRPr lang="en-US" sz="1100" dirty="0" smtClean="0">
              <a:solidFill>
                <a:srgbClr val="494949"/>
              </a:solidFill>
            </a:endParaRPr>
          </a:p>
          <a:p>
            <a:pPr indent="171450">
              <a:buFont typeface="Arial" pitchFamily="34" charset="0"/>
              <a:buChar char="•"/>
            </a:pPr>
            <a:r>
              <a:rPr lang="en-US" sz="1100" dirty="0" smtClean="0">
                <a:solidFill>
                  <a:srgbClr val="494949"/>
                </a:solidFill>
              </a:rPr>
              <a:t>Most designs are widget or component based. These are called pods or other flex UI components.</a:t>
            </a:r>
            <a:br>
              <a:rPr lang="en-US" sz="1100" dirty="0" smtClean="0">
                <a:solidFill>
                  <a:srgbClr val="494949"/>
                </a:solidFill>
              </a:rPr>
            </a:br>
            <a:endParaRPr lang="en-US" sz="1100" dirty="0" smtClean="0">
              <a:solidFill>
                <a:srgbClr val="494949"/>
              </a:solidFill>
            </a:endParaRPr>
          </a:p>
          <a:p>
            <a:pPr indent="171450">
              <a:buFont typeface="Arial" pitchFamily="34" charset="0"/>
              <a:buChar char="•"/>
            </a:pPr>
            <a:r>
              <a:rPr lang="en-US" sz="1100" dirty="0" smtClean="0">
                <a:solidFill>
                  <a:srgbClr val="494949"/>
                </a:solidFill>
              </a:rPr>
              <a:t>Flex UI’s can be designed with Flash, Fireworks or Photoshop. </a:t>
            </a:r>
            <a:br>
              <a:rPr lang="en-US" sz="1100" dirty="0" smtClean="0">
                <a:solidFill>
                  <a:srgbClr val="494949"/>
                </a:solidFill>
              </a:rPr>
            </a:br>
            <a:endParaRPr lang="en-US" sz="1100" dirty="0" smtClean="0">
              <a:solidFill>
                <a:srgbClr val="494949"/>
              </a:solidFill>
            </a:endParaRPr>
          </a:p>
          <a:p>
            <a:pPr indent="171450">
              <a:buFont typeface="Arial" pitchFamily="34" charset="0"/>
              <a:buChar char="•"/>
            </a:pPr>
            <a:r>
              <a:rPr lang="en-US" sz="1100" dirty="0" smtClean="0">
                <a:solidFill>
                  <a:srgbClr val="494949"/>
                </a:solidFill>
              </a:rPr>
              <a:t>Vector formats are most preferred as the UI’s interactions are often scaling in size and are flexible to user interactions.</a:t>
            </a:r>
            <a:br>
              <a:rPr lang="en-US" sz="1100" dirty="0" smtClean="0">
                <a:solidFill>
                  <a:srgbClr val="494949"/>
                </a:solidFill>
              </a:rPr>
            </a:br>
            <a:endParaRPr lang="en-US" sz="1100" dirty="0" smtClean="0">
              <a:solidFill>
                <a:srgbClr val="494949"/>
              </a:solidFill>
            </a:endParaRPr>
          </a:p>
          <a:p>
            <a:pPr indent="171450" defTabSz="171450">
              <a:buFont typeface="Arial" pitchFamily="34" charset="0"/>
              <a:buChar char="•"/>
            </a:pPr>
            <a:r>
              <a:rPr lang="en-US" sz="1100" dirty="0" smtClean="0">
                <a:solidFill>
                  <a:srgbClr val="494949"/>
                </a:solidFill>
              </a:rPr>
              <a:t>Skinning is a delivery process of visual design for flex in individual component styling later composed to a  desired UI  mockup by the 	developer. This mockup should match your initial design.</a:t>
            </a:r>
          </a:p>
        </p:txBody>
      </p:sp>
      <p:pic>
        <p:nvPicPr>
          <p:cNvPr id="1026" name="Picture 2"/>
          <p:cNvPicPr>
            <a:picLocks noChangeAspect="1" noChangeArrowheads="1"/>
          </p:cNvPicPr>
          <p:nvPr/>
        </p:nvPicPr>
        <p:blipFill>
          <a:blip r:embed="rId3" cstate="email"/>
          <a:srcRect/>
          <a:stretch>
            <a:fillRect/>
          </a:stretch>
        </p:blipFill>
        <p:spPr bwMode="auto">
          <a:xfrm>
            <a:off x="4540599" y="1338943"/>
            <a:ext cx="4248149" cy="2346799"/>
          </a:xfrm>
          <a:prstGeom prst="rect">
            <a:avLst/>
          </a:prstGeom>
          <a:noFill/>
          <a:ln w="9525">
            <a:noFill/>
            <a:miter lim="800000"/>
            <a:headEnd/>
            <a:tailEnd/>
          </a:ln>
          <a:effectLst/>
        </p:spPr>
      </p:pic>
      <p:sp>
        <p:nvSpPr>
          <p:cNvPr id="7" name="TextBox 6"/>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Technological Dependencies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800" dirty="0" smtClean="0">
                <a:solidFill>
                  <a:srgbClr val="000000"/>
                </a:solidFill>
                <a:latin typeface="+mj-lt"/>
              </a:rPr>
              <a:t>Leveraging Technology and Designing with Dependencies</a:t>
            </a:r>
            <a:endParaRPr lang="en-US" dirty="0">
              <a:latin typeface="+mj-lt"/>
            </a:endParaRPr>
          </a:p>
        </p:txBody>
      </p:sp>
      <p:sp>
        <p:nvSpPr>
          <p:cNvPr id="5" name="TextBox 4"/>
          <p:cNvSpPr txBox="1"/>
          <p:nvPr/>
        </p:nvSpPr>
        <p:spPr>
          <a:xfrm>
            <a:off x="340271" y="4539325"/>
            <a:ext cx="8465591" cy="1677382"/>
          </a:xfrm>
          <a:prstGeom prst="rect">
            <a:avLst/>
          </a:prstGeom>
          <a:noFill/>
        </p:spPr>
        <p:txBody>
          <a:bodyPr wrap="square" lIns="0" rIns="0" rtlCol="0">
            <a:spAutoFit/>
          </a:bodyPr>
          <a:lstStyle/>
          <a:p>
            <a:r>
              <a:rPr lang="en-US" sz="1300" b="1" dirty="0" smtClean="0">
                <a:solidFill>
                  <a:srgbClr val="494949"/>
                </a:solidFill>
              </a:rPr>
              <a:t>HTML5</a:t>
            </a:r>
          </a:p>
          <a:p>
            <a:endParaRPr lang="en-US" sz="1300" b="1" dirty="0" smtClean="0">
              <a:solidFill>
                <a:srgbClr val="494949"/>
              </a:solidFill>
            </a:endParaRPr>
          </a:p>
          <a:p>
            <a:r>
              <a:rPr lang="en-US" sz="1100" dirty="0" smtClean="0">
                <a:solidFill>
                  <a:srgbClr val="494949"/>
                </a:solidFill>
              </a:rPr>
              <a:t>The possibilities of HTML5 cant be explained in a single slide. The above 2 sites pushes HTML5 capabilities to the maximum. Click on them to explore. Technically speaking almost anything is possible given the right browser, timeline and skill set of the developer. But making it big is in your hands, the designer</a:t>
            </a:r>
          </a:p>
          <a:p>
            <a:r>
              <a:rPr lang="en-US" sz="1100" dirty="0" smtClean="0">
                <a:solidFill>
                  <a:srgbClr val="494949"/>
                </a:solidFill>
              </a:rPr>
              <a:t>Below are few links that showcases what’s possible with HTML5.</a:t>
            </a:r>
          </a:p>
          <a:p>
            <a:endParaRPr lang="en-US" sz="1100" dirty="0" smtClean="0">
              <a:solidFill>
                <a:srgbClr val="494949"/>
              </a:solidFill>
            </a:endParaRPr>
          </a:p>
          <a:p>
            <a:r>
              <a:rPr lang="en-US" sz="1100" dirty="0">
                <a:hlinkClick r:id="rId2"/>
              </a:rPr>
              <a:t>https://www.themusicbed.com</a:t>
            </a:r>
            <a:r>
              <a:rPr lang="en-US" sz="1100" dirty="0" smtClean="0">
                <a:hlinkClick r:id="rId2"/>
              </a:rPr>
              <a:t>/</a:t>
            </a:r>
            <a:endParaRPr lang="en-US" sz="1100" dirty="0" smtClean="0"/>
          </a:p>
          <a:p>
            <a:endParaRPr lang="en-US" sz="1100" dirty="0" smtClean="0">
              <a:solidFill>
                <a:srgbClr val="494949"/>
              </a:solidFill>
            </a:endParaRPr>
          </a:p>
        </p:txBody>
      </p:sp>
      <p:pic>
        <p:nvPicPr>
          <p:cNvPr id="2662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1354" y="1023367"/>
            <a:ext cx="8408271" cy="3515958"/>
          </a:xfrm>
          <a:prstGeom prst="rect">
            <a:avLst/>
          </a:prstGeom>
          <a:noFill/>
          <a:ln w="9525">
            <a:noFill/>
            <a:miter lim="800000"/>
            <a:headEnd/>
            <a:tailEnd/>
          </a:ln>
          <a:effectLst/>
        </p:spPr>
      </p:pic>
      <p:sp>
        <p:nvSpPr>
          <p:cNvPr id="7" name="TextBox 6"/>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Technological Dependencies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page_flip"/>
          <p:cNvPicPr>
            <a:picLocks noChangeAspect="1" noChangeArrowheads="1"/>
          </p:cNvPicPr>
          <p:nvPr/>
        </p:nvPicPr>
        <p:blipFill>
          <a:blip r:embed="rId2" cstate="email"/>
          <a:srcRect/>
          <a:stretch>
            <a:fillRect/>
          </a:stretch>
        </p:blipFill>
        <p:spPr bwMode="auto">
          <a:xfrm>
            <a:off x="743950" y="1369252"/>
            <a:ext cx="3816061" cy="2569482"/>
          </a:xfrm>
          <a:prstGeom prst="rect">
            <a:avLst/>
          </a:prstGeom>
          <a:noFill/>
        </p:spPr>
      </p:pic>
      <p:sp>
        <p:nvSpPr>
          <p:cNvPr id="6" name="Title 5"/>
          <p:cNvSpPr>
            <a:spLocks noGrp="1"/>
          </p:cNvSpPr>
          <p:nvPr>
            <p:ph type="title"/>
          </p:nvPr>
        </p:nvSpPr>
        <p:spPr/>
        <p:txBody>
          <a:bodyPr/>
          <a:lstStyle/>
          <a:p>
            <a:r>
              <a:rPr lang="en-US" sz="1800" dirty="0" smtClean="0">
                <a:solidFill>
                  <a:srgbClr val="000000"/>
                </a:solidFill>
                <a:latin typeface="+mj-lt"/>
              </a:rPr>
              <a:t>Leveraging Technology and Designing with Dependencies</a:t>
            </a:r>
            <a:endParaRPr lang="en-US" dirty="0">
              <a:latin typeface="+mj-lt"/>
            </a:endParaRPr>
          </a:p>
        </p:txBody>
      </p:sp>
      <p:sp>
        <p:nvSpPr>
          <p:cNvPr id="5" name="TextBox 4"/>
          <p:cNvSpPr txBox="1"/>
          <p:nvPr/>
        </p:nvSpPr>
        <p:spPr>
          <a:xfrm>
            <a:off x="321139" y="4256175"/>
            <a:ext cx="8484724" cy="1677382"/>
          </a:xfrm>
          <a:prstGeom prst="rect">
            <a:avLst/>
          </a:prstGeom>
          <a:noFill/>
        </p:spPr>
        <p:txBody>
          <a:bodyPr wrap="square" lIns="0" rIns="0" rtlCol="0">
            <a:spAutoFit/>
          </a:bodyPr>
          <a:lstStyle/>
          <a:p>
            <a:r>
              <a:rPr lang="en-US" sz="1300" b="1" dirty="0" smtClean="0">
                <a:solidFill>
                  <a:srgbClr val="494949"/>
                </a:solidFill>
              </a:rPr>
              <a:t>Jquery</a:t>
            </a:r>
          </a:p>
          <a:p>
            <a:endParaRPr lang="en-US" sz="1300" b="1" dirty="0" smtClean="0">
              <a:solidFill>
                <a:srgbClr val="494949"/>
              </a:solidFill>
            </a:endParaRPr>
          </a:p>
          <a:p>
            <a:r>
              <a:rPr lang="en-US" sz="1100" dirty="0" smtClean="0">
                <a:solidFill>
                  <a:srgbClr val="494949"/>
                </a:solidFill>
              </a:rPr>
              <a:t>Jquery and Jquery UI is often used along with other technologies. Few web applications use it as a core technology still relying on few other technologies for other bits and pieces of the application.</a:t>
            </a:r>
            <a:br>
              <a:rPr lang="en-US" sz="1100" dirty="0" smtClean="0">
                <a:solidFill>
                  <a:srgbClr val="494949"/>
                </a:solidFill>
              </a:rPr>
            </a:br>
            <a:endParaRPr lang="en-US" sz="1100" dirty="0" smtClean="0">
              <a:solidFill>
                <a:srgbClr val="494949"/>
              </a:solidFill>
            </a:endParaRPr>
          </a:p>
          <a:p>
            <a:r>
              <a:rPr lang="en-US" sz="1100" dirty="0" smtClean="0">
                <a:solidFill>
                  <a:srgbClr val="494949"/>
                </a:solidFill>
              </a:rPr>
              <a:t>The above two examples portray a page flip and a before and after slider using jquery. Other than these complex effects we can have simple transitions, banner sliders, etc. The below links can give a fair understanding on possibilities with jquery.</a:t>
            </a:r>
          </a:p>
          <a:p>
            <a:r>
              <a:rPr lang="en-US" sz="1100" dirty="0" smtClean="0">
                <a:hlinkClick r:id="rId3"/>
              </a:rPr>
              <a:t>http://www.jquerymagic.com/</a:t>
            </a:r>
            <a:endParaRPr lang="en-US" sz="1100" dirty="0" smtClean="0"/>
          </a:p>
          <a:p>
            <a:r>
              <a:rPr lang="en-US" sz="1100" dirty="0" smtClean="0">
                <a:hlinkClick r:id="rId4"/>
              </a:rPr>
              <a:t>http://jqueryui.com/demos/</a:t>
            </a:r>
            <a:endParaRPr lang="en-US" sz="1100" dirty="0" smtClean="0">
              <a:solidFill>
                <a:srgbClr val="494949"/>
              </a:solidFill>
            </a:endParaRPr>
          </a:p>
        </p:txBody>
      </p:sp>
      <p:pic>
        <p:nvPicPr>
          <p:cNvPr id="27654" name="Picture 6" descr="before-after"/>
          <p:cNvPicPr>
            <a:picLocks noChangeAspect="1" noChangeArrowheads="1"/>
          </p:cNvPicPr>
          <p:nvPr/>
        </p:nvPicPr>
        <p:blipFill>
          <a:blip r:embed="rId5" cstate="email"/>
          <a:srcRect/>
          <a:stretch>
            <a:fillRect/>
          </a:stretch>
        </p:blipFill>
        <p:spPr bwMode="auto">
          <a:xfrm>
            <a:off x="5154396" y="1240847"/>
            <a:ext cx="2210907" cy="2943226"/>
          </a:xfrm>
          <a:prstGeom prst="rect">
            <a:avLst/>
          </a:prstGeom>
          <a:noFill/>
        </p:spPr>
      </p:pic>
      <p:sp>
        <p:nvSpPr>
          <p:cNvPr id="7" name="TextBox 6"/>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Technological Dependencies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800" dirty="0" smtClean="0">
                <a:solidFill>
                  <a:srgbClr val="000000"/>
                </a:solidFill>
              </a:rPr>
              <a:t>Leveraging Technology and Designing with Dependencies</a:t>
            </a:r>
            <a:endParaRPr lang="en-US" dirty="0"/>
          </a:p>
        </p:txBody>
      </p:sp>
      <p:sp>
        <p:nvSpPr>
          <p:cNvPr id="5" name="TextBox 4"/>
          <p:cNvSpPr txBox="1"/>
          <p:nvPr/>
        </p:nvSpPr>
        <p:spPr>
          <a:xfrm>
            <a:off x="321138" y="3981200"/>
            <a:ext cx="8484725" cy="1846659"/>
          </a:xfrm>
          <a:prstGeom prst="rect">
            <a:avLst/>
          </a:prstGeom>
          <a:noFill/>
        </p:spPr>
        <p:txBody>
          <a:bodyPr wrap="square" lIns="0" rIns="0" rtlCol="0">
            <a:spAutoFit/>
          </a:bodyPr>
          <a:lstStyle/>
          <a:p>
            <a:r>
              <a:rPr lang="en-US" sz="1300" b="1" dirty="0" smtClean="0">
                <a:solidFill>
                  <a:srgbClr val="494949"/>
                </a:solidFill>
              </a:rPr>
              <a:t>Understanding browser types and their behavior</a:t>
            </a:r>
          </a:p>
          <a:p>
            <a:endParaRPr lang="en-US" sz="1300" b="1" dirty="0" smtClean="0">
              <a:solidFill>
                <a:srgbClr val="494949"/>
              </a:solidFill>
            </a:endParaRPr>
          </a:p>
          <a:p>
            <a:r>
              <a:rPr lang="en-IN" sz="1100" dirty="0" smtClean="0">
                <a:solidFill>
                  <a:srgbClr val="494949"/>
                </a:solidFill>
              </a:rPr>
              <a:t>There are numerous browsers used by people for surfing the internet. Some of the commonly used browsers are Internet Explorer, Mozilla Firefox, Google Chrome, Safari, Opera, Netscape, and so on. Now, if you observe carefully, you will find that some websites look quite different in different web browsers</a:t>
            </a:r>
          </a:p>
          <a:p>
            <a:endParaRPr lang="en-US" sz="1100" dirty="0" smtClean="0">
              <a:solidFill>
                <a:srgbClr val="494949"/>
              </a:solidFill>
            </a:endParaRPr>
          </a:p>
          <a:p>
            <a:pPr indent="114300">
              <a:buFont typeface="Arial" pitchFamily="34" charset="0"/>
              <a:buChar char="•"/>
            </a:pPr>
            <a:r>
              <a:rPr lang="en-IN" sz="1100" dirty="0" smtClean="0">
                <a:solidFill>
                  <a:srgbClr val="494949"/>
                </a:solidFill>
              </a:rPr>
              <a:t>Each browser parses a web code in a different way. A good web design aims to give a uniform look to the website, viewed from </a:t>
            </a:r>
          </a:p>
          <a:p>
            <a:pPr indent="114300"/>
            <a:r>
              <a:rPr lang="en-IN" sz="1100" dirty="0" smtClean="0">
                <a:solidFill>
                  <a:srgbClr val="494949"/>
                </a:solidFill>
              </a:rPr>
              <a:t>any web browser. </a:t>
            </a:r>
            <a:br>
              <a:rPr lang="en-IN" sz="1100" dirty="0" smtClean="0">
                <a:solidFill>
                  <a:srgbClr val="494949"/>
                </a:solidFill>
              </a:rPr>
            </a:br>
            <a:endParaRPr lang="en-IN" sz="1100" dirty="0" smtClean="0">
              <a:solidFill>
                <a:srgbClr val="494949"/>
              </a:solidFill>
            </a:endParaRPr>
          </a:p>
          <a:p>
            <a:pPr indent="114300">
              <a:buFont typeface="Arial" pitchFamily="34" charset="0"/>
              <a:buChar char="•"/>
            </a:pPr>
            <a:r>
              <a:rPr lang="en-IN" sz="1100" dirty="0" smtClean="0">
                <a:solidFill>
                  <a:srgbClr val="494949"/>
                </a:solidFill>
              </a:rPr>
              <a:t>A good website should be viewable in its full functionality on any web browser. This is called cross-browser compatibility.</a:t>
            </a:r>
            <a:endParaRPr lang="en-US" sz="1100" dirty="0" smtClean="0">
              <a:solidFill>
                <a:srgbClr val="494949"/>
              </a:solidFill>
            </a:endParaRPr>
          </a:p>
        </p:txBody>
      </p:sp>
      <p:pic>
        <p:nvPicPr>
          <p:cNvPr id="8198" name="Picture 6" descr="http://sickdesigner.com/wp-content/uploads/2010/04/browsers.jpg"/>
          <p:cNvPicPr>
            <a:picLocks noChangeAspect="1" noChangeArrowheads="1"/>
          </p:cNvPicPr>
          <p:nvPr/>
        </p:nvPicPr>
        <p:blipFill>
          <a:blip r:embed="rId2" cstate="email"/>
          <a:srcRect b="59138"/>
          <a:stretch>
            <a:fillRect/>
          </a:stretch>
        </p:blipFill>
        <p:spPr bwMode="auto">
          <a:xfrm>
            <a:off x="238702" y="1510247"/>
            <a:ext cx="8264030" cy="1440996"/>
          </a:xfrm>
          <a:prstGeom prst="rect">
            <a:avLst/>
          </a:prstGeom>
          <a:noFill/>
        </p:spPr>
      </p:pic>
      <p:sp>
        <p:nvSpPr>
          <p:cNvPr id="7" name="TextBox 6"/>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Technological Dependencies</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800" dirty="0" smtClean="0">
                <a:solidFill>
                  <a:srgbClr val="000000"/>
                </a:solidFill>
                <a:latin typeface="+mj-lt"/>
              </a:rPr>
              <a:t>Leveraging Technology and Designing with Dependencies</a:t>
            </a:r>
            <a:endParaRPr lang="en-US" dirty="0">
              <a:latin typeface="+mj-lt"/>
            </a:endParaRPr>
          </a:p>
        </p:txBody>
      </p:sp>
      <p:sp>
        <p:nvSpPr>
          <p:cNvPr id="5" name="TextBox 4"/>
          <p:cNvSpPr txBox="1"/>
          <p:nvPr/>
        </p:nvSpPr>
        <p:spPr>
          <a:xfrm>
            <a:off x="346140" y="3838700"/>
            <a:ext cx="8459723" cy="1677382"/>
          </a:xfrm>
          <a:prstGeom prst="rect">
            <a:avLst/>
          </a:prstGeom>
          <a:noFill/>
        </p:spPr>
        <p:txBody>
          <a:bodyPr wrap="square" lIns="0" rIns="0" rtlCol="0">
            <a:spAutoFit/>
          </a:bodyPr>
          <a:lstStyle/>
          <a:p>
            <a:r>
              <a:rPr lang="en-US" sz="1300" b="1" dirty="0" smtClean="0">
                <a:solidFill>
                  <a:srgbClr val="494949"/>
                </a:solidFill>
              </a:rPr>
              <a:t>Concept of SEO</a:t>
            </a:r>
          </a:p>
          <a:p>
            <a:endParaRPr lang="en-US" sz="1300" b="1" dirty="0" smtClean="0">
              <a:solidFill>
                <a:srgbClr val="494949"/>
              </a:solidFill>
            </a:endParaRPr>
          </a:p>
          <a:p>
            <a:r>
              <a:rPr lang="en-IN" sz="1100" dirty="0" smtClean="0"/>
              <a:t>Each search engine has its own algorithm in ranking web pages. Understanding the general factors that influence the algorithm can affect your search result position, and this is what SEO experts are hired for. SEO isn't only for online marketers. As a web designer or frontend developer, most on-site SEO is your responsibility.</a:t>
            </a:r>
          </a:p>
          <a:p>
            <a:endParaRPr lang="en-US" sz="1100" dirty="0" smtClean="0">
              <a:solidFill>
                <a:srgbClr val="494949"/>
              </a:solidFill>
            </a:endParaRPr>
          </a:p>
          <a:p>
            <a:r>
              <a:rPr lang="en-IN" sz="1100" b="1" dirty="0" smtClean="0"/>
              <a:t>Top 9 SEO Mistakes Made by Designers and Developers</a:t>
            </a:r>
          </a:p>
          <a:p>
            <a:endParaRPr lang="en-IN" sz="1100" b="1" dirty="0" smtClean="0"/>
          </a:p>
          <a:p>
            <a:endParaRPr lang="en-US" sz="1100" dirty="0" smtClean="0">
              <a:solidFill>
                <a:srgbClr val="494949"/>
              </a:solidFill>
            </a:endParaRPr>
          </a:p>
        </p:txBody>
      </p:sp>
      <p:pic>
        <p:nvPicPr>
          <p:cNvPr id="7170" name="Picture 2" descr="seo-optimized"/>
          <p:cNvPicPr>
            <a:picLocks noChangeAspect="1" noChangeArrowheads="1"/>
          </p:cNvPicPr>
          <p:nvPr/>
        </p:nvPicPr>
        <p:blipFill>
          <a:blip r:embed="rId2" cstate="email"/>
          <a:srcRect/>
          <a:stretch>
            <a:fillRect/>
          </a:stretch>
        </p:blipFill>
        <p:spPr bwMode="auto">
          <a:xfrm>
            <a:off x="342901" y="1019176"/>
            <a:ext cx="7049418" cy="2762500"/>
          </a:xfrm>
          <a:prstGeom prst="rect">
            <a:avLst/>
          </a:prstGeom>
          <a:noFill/>
        </p:spPr>
      </p:pic>
      <p:sp>
        <p:nvSpPr>
          <p:cNvPr id="7" name="TextBox 6"/>
          <p:cNvSpPr txBox="1"/>
          <p:nvPr/>
        </p:nvSpPr>
        <p:spPr>
          <a:xfrm>
            <a:off x="342900" y="5166911"/>
            <a:ext cx="2455384" cy="830997"/>
          </a:xfrm>
          <a:prstGeom prst="rect">
            <a:avLst/>
          </a:prstGeom>
          <a:noFill/>
        </p:spPr>
        <p:txBody>
          <a:bodyPr wrap="square" rtlCol="0">
            <a:spAutoFit/>
          </a:bodyPr>
          <a:lstStyle/>
          <a:p>
            <a:pPr indent="109538">
              <a:buFont typeface="+mj-lt"/>
              <a:buAutoNum type="arabicPeriod"/>
            </a:pPr>
            <a:r>
              <a:rPr lang="en-IN" sz="1200" dirty="0" smtClean="0">
                <a:latin typeface="+mj-lt"/>
              </a:rPr>
              <a:t>Splash Page</a:t>
            </a:r>
          </a:p>
          <a:p>
            <a:pPr indent="109538">
              <a:buFont typeface="+mj-lt"/>
              <a:buAutoNum type="arabicPeriod"/>
            </a:pPr>
            <a:r>
              <a:rPr lang="en-IN" sz="1200" dirty="0" smtClean="0">
                <a:latin typeface="+mj-lt"/>
              </a:rPr>
              <a:t>Non </a:t>
            </a:r>
            <a:r>
              <a:rPr lang="en-IN" sz="1200" dirty="0" err="1" smtClean="0">
                <a:latin typeface="+mj-lt"/>
              </a:rPr>
              <a:t>crawlable</a:t>
            </a:r>
            <a:r>
              <a:rPr lang="en-IN" sz="1200" dirty="0" smtClean="0">
                <a:latin typeface="+mj-lt"/>
              </a:rPr>
              <a:t> Flash Menus</a:t>
            </a:r>
          </a:p>
          <a:p>
            <a:pPr indent="109538">
              <a:buFont typeface="+mj-lt"/>
              <a:buAutoNum type="arabicPeriod"/>
            </a:pPr>
            <a:r>
              <a:rPr lang="en-IN" sz="1200" dirty="0" smtClean="0">
                <a:latin typeface="+mj-lt"/>
              </a:rPr>
              <a:t>Image and Flash Content</a:t>
            </a:r>
          </a:p>
          <a:p>
            <a:pPr indent="109538">
              <a:buFont typeface="+mj-lt"/>
              <a:buAutoNum type="arabicPeriod"/>
            </a:pPr>
            <a:endParaRPr lang="en-US" sz="1200" dirty="0">
              <a:latin typeface="+mj-lt"/>
            </a:endParaRPr>
          </a:p>
        </p:txBody>
      </p:sp>
      <p:sp>
        <p:nvSpPr>
          <p:cNvPr id="9" name="TextBox 8"/>
          <p:cNvSpPr txBox="1"/>
          <p:nvPr/>
        </p:nvSpPr>
        <p:spPr>
          <a:xfrm>
            <a:off x="3048000" y="5166911"/>
            <a:ext cx="2455384" cy="1200329"/>
          </a:xfrm>
          <a:prstGeom prst="rect">
            <a:avLst/>
          </a:prstGeom>
          <a:noFill/>
        </p:spPr>
        <p:txBody>
          <a:bodyPr wrap="square" rtlCol="0">
            <a:spAutoFit/>
          </a:bodyPr>
          <a:lstStyle/>
          <a:p>
            <a:pPr indent="109538">
              <a:buFont typeface="+mj-lt"/>
              <a:buAutoNum type="arabicPeriod" startAt="4"/>
            </a:pPr>
            <a:r>
              <a:rPr lang="en-IN" sz="1200" dirty="0" smtClean="0">
                <a:latin typeface="+mj-lt"/>
              </a:rPr>
              <a:t>Overuse of Ajax</a:t>
            </a:r>
          </a:p>
          <a:p>
            <a:pPr indent="109538">
              <a:buFont typeface="+mj-lt"/>
              <a:buAutoNum type="arabicPeriod" startAt="4"/>
            </a:pPr>
            <a:r>
              <a:rPr lang="en-IN" sz="1200" dirty="0" smtClean="0">
                <a:latin typeface="+mj-lt"/>
              </a:rPr>
              <a:t>Versioning of Theme Design</a:t>
            </a:r>
          </a:p>
          <a:p>
            <a:pPr indent="109538">
              <a:buFont typeface="+mj-lt"/>
              <a:buAutoNum type="arabicPeriod" startAt="4"/>
            </a:pPr>
            <a:r>
              <a:rPr lang="en-IN" sz="1200" dirty="0" smtClean="0">
                <a:latin typeface="+mj-lt"/>
              </a:rPr>
              <a:t>“Click Here” Link Anchor Text</a:t>
            </a:r>
          </a:p>
          <a:p>
            <a:pPr indent="109538">
              <a:buFont typeface="+mj-lt"/>
              <a:buAutoNum type="arabicPeriod" startAt="4"/>
            </a:pPr>
            <a:r>
              <a:rPr lang="en-IN" sz="1200" dirty="0" smtClean="0">
                <a:latin typeface="+mj-lt"/>
              </a:rPr>
              <a:t> Common Title Tag Mistakes</a:t>
            </a:r>
          </a:p>
          <a:p>
            <a:pPr indent="109538">
              <a:buFont typeface="+mj-lt"/>
              <a:buAutoNum type="arabicPeriod" startAt="4"/>
            </a:pPr>
            <a:r>
              <a:rPr lang="en-IN" sz="1200" dirty="0" smtClean="0">
                <a:latin typeface="+mj-lt"/>
              </a:rPr>
              <a:t>Empty Image Alt Attribute</a:t>
            </a:r>
          </a:p>
          <a:p>
            <a:pPr indent="109538">
              <a:buFont typeface="+mj-lt"/>
              <a:buAutoNum type="arabicPeriod" startAt="4"/>
            </a:pPr>
            <a:r>
              <a:rPr lang="en-IN" sz="1200" dirty="0" smtClean="0">
                <a:latin typeface="+mj-lt"/>
              </a:rPr>
              <a:t>Unfriendly URLs</a:t>
            </a:r>
          </a:p>
        </p:txBody>
      </p:sp>
      <p:sp>
        <p:nvSpPr>
          <p:cNvPr id="8" name="TextBox 7"/>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Technological Dependencies</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0508" y="798910"/>
            <a:ext cx="5495933" cy="1061829"/>
          </a:xfrm>
          <a:prstGeom prst="rect">
            <a:avLst/>
          </a:prstGeom>
          <a:noFill/>
        </p:spPr>
        <p:txBody>
          <a:bodyPr wrap="square" rtlCol="0">
            <a:spAutoFit/>
          </a:bodyPr>
          <a:lstStyle/>
          <a:p>
            <a:pPr>
              <a:lnSpc>
                <a:spcPct val="150000"/>
              </a:lnSpc>
            </a:pPr>
            <a:r>
              <a:rPr lang="en-IN" sz="1400" dirty="0" smtClean="0">
                <a:solidFill>
                  <a:schemeClr val="bg1"/>
                </a:solidFill>
                <a:latin typeface="+mj-lt"/>
              </a:rPr>
              <a:t>Image optimization &amp; slicing best practices</a:t>
            </a:r>
          </a:p>
          <a:p>
            <a:pPr>
              <a:lnSpc>
                <a:spcPct val="150000"/>
              </a:lnSpc>
            </a:pPr>
            <a:r>
              <a:rPr lang="en-IN" sz="1400" dirty="0" smtClean="0">
                <a:solidFill>
                  <a:schemeClr val="bg1"/>
                </a:solidFill>
                <a:latin typeface="+mj-lt"/>
              </a:rPr>
              <a:t>Arrangement of layers &amp; grouping in Photoshop</a:t>
            </a:r>
          </a:p>
          <a:p>
            <a:pPr>
              <a:lnSpc>
                <a:spcPct val="150000"/>
              </a:lnSpc>
            </a:pPr>
            <a:r>
              <a:rPr lang="en-IN" sz="1400" dirty="0" smtClean="0">
                <a:solidFill>
                  <a:schemeClr val="bg1"/>
                </a:solidFill>
                <a:latin typeface="+mj-lt"/>
              </a:rPr>
              <a:t>Proper nomenclature of files and folders</a:t>
            </a:r>
          </a:p>
        </p:txBody>
      </p:sp>
      <p:sp>
        <p:nvSpPr>
          <p:cNvPr id="5" name="TextBox 4"/>
          <p:cNvSpPr txBox="1"/>
          <p:nvPr/>
        </p:nvSpPr>
        <p:spPr>
          <a:xfrm>
            <a:off x="76200" y="862075"/>
            <a:ext cx="1431388" cy="461665"/>
          </a:xfrm>
          <a:prstGeom prst="rect">
            <a:avLst/>
          </a:prstGeom>
          <a:noFill/>
        </p:spPr>
        <p:txBody>
          <a:bodyPr wrap="square" rtlCol="0">
            <a:spAutoFit/>
          </a:bodyPr>
          <a:lstStyle/>
          <a:p>
            <a:pPr algn="r"/>
            <a:r>
              <a:rPr lang="en-US" sz="1200" b="1" dirty="0" smtClean="0">
                <a:solidFill>
                  <a:srgbClr val="FFC000"/>
                </a:solidFill>
                <a:latin typeface="Century Gothic" pitchFamily="34" charset="0"/>
              </a:rPr>
              <a:t>OPTIMIZING THE</a:t>
            </a:r>
          </a:p>
          <a:p>
            <a:pPr algn="r"/>
            <a:r>
              <a:rPr lang="en-US" sz="1200" b="1" dirty="0" smtClean="0">
                <a:solidFill>
                  <a:srgbClr val="FFC000"/>
                </a:solidFill>
                <a:latin typeface="Century Gothic" pitchFamily="34" charset="0"/>
              </a:rPr>
              <a:t>DELIVERABLE</a:t>
            </a:r>
            <a:endParaRPr lang="en-US" sz="1200" b="1" dirty="0">
              <a:solidFill>
                <a:srgbClr val="FFC000"/>
              </a:solidFill>
              <a:latin typeface="Century Gothic"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871523" y="1039755"/>
            <a:ext cx="3094182" cy="849745"/>
          </a:xfrm>
          <a:prstGeom prst="rect">
            <a:avLst/>
          </a:prstGeom>
          <a:solidFill>
            <a:schemeClr val="tx1"/>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itle 5"/>
          <p:cNvSpPr>
            <a:spLocks noGrp="1"/>
          </p:cNvSpPr>
          <p:nvPr>
            <p:ph type="title"/>
          </p:nvPr>
        </p:nvSpPr>
        <p:spPr/>
        <p:txBody>
          <a:bodyPr/>
          <a:lstStyle/>
          <a:p>
            <a:r>
              <a:rPr lang="en-US" dirty="0" smtClean="0"/>
              <a:t>Image optimization &amp; slicing best practices</a:t>
            </a:r>
            <a:endParaRPr lang="en-US" dirty="0"/>
          </a:p>
        </p:txBody>
      </p:sp>
      <p:sp>
        <p:nvSpPr>
          <p:cNvPr id="5" name="TextBox 4"/>
          <p:cNvSpPr txBox="1"/>
          <p:nvPr/>
        </p:nvSpPr>
        <p:spPr>
          <a:xfrm>
            <a:off x="346999" y="4147450"/>
            <a:ext cx="8458864" cy="1938992"/>
          </a:xfrm>
          <a:prstGeom prst="rect">
            <a:avLst/>
          </a:prstGeom>
          <a:noFill/>
        </p:spPr>
        <p:txBody>
          <a:bodyPr wrap="square" lIns="0" rIns="0" rtlCol="0">
            <a:spAutoFit/>
          </a:bodyPr>
          <a:lstStyle/>
          <a:p>
            <a:r>
              <a:rPr lang="en-US" sz="1300" b="1" dirty="0" smtClean="0">
                <a:solidFill>
                  <a:srgbClr val="494949"/>
                </a:solidFill>
              </a:rPr>
              <a:t>Image Optimization</a:t>
            </a:r>
            <a:br>
              <a:rPr lang="en-US" sz="1300" b="1" dirty="0" smtClean="0">
                <a:solidFill>
                  <a:srgbClr val="494949"/>
                </a:solidFill>
              </a:rPr>
            </a:br>
            <a:endParaRPr lang="en-US" sz="1300" b="1" dirty="0" smtClean="0">
              <a:solidFill>
                <a:srgbClr val="494949"/>
              </a:solidFill>
            </a:endParaRPr>
          </a:p>
          <a:p>
            <a:r>
              <a:rPr lang="en-US" sz="1100" dirty="0" smtClean="0">
                <a:solidFill>
                  <a:srgbClr val="494949"/>
                </a:solidFill>
              </a:rPr>
              <a:t>Image optimization is one of the key elements in web design, as it plays a major role in site loading time.</a:t>
            </a:r>
          </a:p>
          <a:p>
            <a:endParaRPr lang="en-US" sz="1300" b="1" dirty="0" smtClean="0">
              <a:solidFill>
                <a:srgbClr val="494949"/>
              </a:solidFill>
            </a:endParaRPr>
          </a:p>
          <a:p>
            <a:r>
              <a:rPr lang="en-US" sz="1300" b="1" dirty="0" smtClean="0">
                <a:solidFill>
                  <a:srgbClr val="494949"/>
                </a:solidFill>
              </a:rPr>
              <a:t>Individual Slices and Sprites</a:t>
            </a:r>
            <a:br>
              <a:rPr lang="en-US" sz="1300" b="1" dirty="0" smtClean="0">
                <a:solidFill>
                  <a:srgbClr val="494949"/>
                </a:solidFill>
              </a:rPr>
            </a:br>
            <a:endParaRPr lang="en-US" sz="1300" b="1" dirty="0" smtClean="0">
              <a:solidFill>
                <a:srgbClr val="494949"/>
              </a:solidFill>
            </a:endParaRPr>
          </a:p>
          <a:p>
            <a:r>
              <a:rPr lang="en-US" sz="1100" dirty="0" smtClean="0">
                <a:solidFill>
                  <a:srgbClr val="494949"/>
                </a:solidFill>
              </a:rPr>
              <a:t>Individual slices are good to start with, lately sprites are widely used. A sprite is a collection of slices, tightly packed in one single image. In the above iStock example, there are about 50 slices packed in one image, which reduces the number of http requests from 50 to 1. This is a huge optimization compared to tradition individual slices. Always use “Save for Web” option, it optimizes the file size to a large extent while maintaining the quality of the image.</a:t>
            </a:r>
          </a:p>
        </p:txBody>
      </p:sp>
      <p:pic>
        <p:nvPicPr>
          <p:cNvPr id="2052" name="Picture 4" descr="http://images.apple.com/global/nav/images/globalnav.png"/>
          <p:cNvPicPr>
            <a:picLocks noChangeAspect="1" noChangeArrowheads="1"/>
          </p:cNvPicPr>
          <p:nvPr/>
        </p:nvPicPr>
        <p:blipFill>
          <a:blip r:embed="rId2" cstate="email"/>
          <a:srcRect/>
          <a:stretch>
            <a:fillRect/>
          </a:stretch>
        </p:blipFill>
        <p:spPr bwMode="auto">
          <a:xfrm>
            <a:off x="4879316" y="1861503"/>
            <a:ext cx="1943100" cy="1714500"/>
          </a:xfrm>
          <a:prstGeom prst="rect">
            <a:avLst/>
          </a:prstGeom>
          <a:noFill/>
        </p:spPr>
      </p:pic>
      <p:pic>
        <p:nvPicPr>
          <p:cNvPr id="2054" name="Picture 6" descr="http://i.istockimg.com/static/images/sprites/shellsprite.png"/>
          <p:cNvPicPr>
            <a:picLocks noChangeAspect="1" noChangeArrowheads="1"/>
          </p:cNvPicPr>
          <p:nvPr/>
        </p:nvPicPr>
        <p:blipFill>
          <a:blip r:embed="rId3" cstate="email"/>
          <a:srcRect/>
          <a:stretch>
            <a:fillRect/>
          </a:stretch>
        </p:blipFill>
        <p:spPr bwMode="auto">
          <a:xfrm>
            <a:off x="5064043" y="1142511"/>
            <a:ext cx="2857500" cy="561975"/>
          </a:xfrm>
          <a:prstGeom prst="rect">
            <a:avLst/>
          </a:prstGeom>
          <a:noFill/>
        </p:spPr>
      </p:pic>
      <p:pic>
        <p:nvPicPr>
          <p:cNvPr id="2055" name="Picture 7"/>
          <p:cNvPicPr>
            <a:picLocks noChangeAspect="1" noChangeArrowheads="1"/>
          </p:cNvPicPr>
          <p:nvPr/>
        </p:nvPicPr>
        <p:blipFill>
          <a:blip r:embed="rId4" cstate="email"/>
          <a:srcRect/>
          <a:stretch>
            <a:fillRect/>
          </a:stretch>
        </p:blipFill>
        <p:spPr bwMode="auto">
          <a:xfrm>
            <a:off x="354942" y="3607549"/>
            <a:ext cx="7546109" cy="556737"/>
          </a:xfrm>
          <a:prstGeom prst="rect">
            <a:avLst/>
          </a:prstGeom>
          <a:noFill/>
          <a:ln w="9525">
            <a:noFill/>
            <a:miter lim="800000"/>
            <a:headEnd/>
            <a:tailEnd/>
          </a:ln>
          <a:effectLst/>
        </p:spPr>
      </p:pic>
      <p:pic>
        <p:nvPicPr>
          <p:cNvPr id="2057" name="Picture 9"/>
          <p:cNvPicPr>
            <a:picLocks noChangeAspect="1" noChangeArrowheads="1"/>
          </p:cNvPicPr>
          <p:nvPr/>
        </p:nvPicPr>
        <p:blipFill>
          <a:blip r:embed="rId5" cstate="email"/>
          <a:srcRect/>
          <a:stretch>
            <a:fillRect/>
          </a:stretch>
        </p:blipFill>
        <p:spPr bwMode="auto">
          <a:xfrm>
            <a:off x="442975" y="995843"/>
            <a:ext cx="4193348" cy="2550432"/>
          </a:xfrm>
          <a:prstGeom prst="rect">
            <a:avLst/>
          </a:prstGeom>
          <a:noFill/>
          <a:ln w="9525">
            <a:noFill/>
            <a:miter lim="800000"/>
            <a:headEnd/>
            <a:tailEnd/>
          </a:ln>
          <a:effectLst/>
        </p:spPr>
      </p:pic>
      <p:sp>
        <p:nvSpPr>
          <p:cNvPr id="9" name="TextBox 8"/>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Optimizing the Deliverables</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Image optimization &amp; slicing best practices</a:t>
            </a:r>
            <a:endParaRPr lang="en-US" dirty="0">
              <a:latin typeface="+mj-lt"/>
            </a:endParaRPr>
          </a:p>
        </p:txBody>
      </p:sp>
      <p:sp>
        <p:nvSpPr>
          <p:cNvPr id="5" name="TextBox 4"/>
          <p:cNvSpPr txBox="1"/>
          <p:nvPr/>
        </p:nvSpPr>
        <p:spPr>
          <a:xfrm>
            <a:off x="340271" y="4420575"/>
            <a:ext cx="8465591" cy="1000274"/>
          </a:xfrm>
          <a:prstGeom prst="rect">
            <a:avLst/>
          </a:prstGeom>
          <a:noFill/>
        </p:spPr>
        <p:txBody>
          <a:bodyPr wrap="square" lIns="0" rIns="0" rtlCol="0">
            <a:spAutoFit/>
          </a:bodyPr>
          <a:lstStyle/>
          <a:p>
            <a:r>
              <a:rPr lang="en-US" sz="1300" b="1" dirty="0" smtClean="0">
                <a:solidFill>
                  <a:srgbClr val="494949"/>
                </a:solidFill>
              </a:rPr>
              <a:t>gif vs. png</a:t>
            </a:r>
            <a:br>
              <a:rPr lang="en-US" sz="1300" b="1" dirty="0" smtClean="0">
                <a:solidFill>
                  <a:srgbClr val="494949"/>
                </a:solidFill>
              </a:rPr>
            </a:br>
            <a:endParaRPr lang="en-US" sz="1300" b="1" dirty="0" smtClean="0">
              <a:solidFill>
                <a:srgbClr val="494949"/>
              </a:solidFill>
            </a:endParaRPr>
          </a:p>
          <a:p>
            <a:r>
              <a:rPr lang="en-US" sz="1100" dirty="0" smtClean="0">
                <a:solidFill>
                  <a:srgbClr val="494949"/>
                </a:solidFill>
              </a:rPr>
              <a:t>The two types of transparent images that were always debated against each other. “gif” images have wider compatibility with older browsers, where png offers great flexibility, rich visual appearance and easy to implement/execute. One challenge when using “gif” images is to keep the bg area of the slice in similar hue, else the html will start to show artifacts.</a:t>
            </a:r>
          </a:p>
        </p:txBody>
      </p:sp>
      <p:pic>
        <p:nvPicPr>
          <p:cNvPr id="4098" name="Picture 2" descr="http://www.upsidelearning.com/blog/wp-content/uploads/2010/03/png-vs-gif-e1268041199884.jpg"/>
          <p:cNvPicPr>
            <a:picLocks noChangeAspect="1" noChangeArrowheads="1"/>
          </p:cNvPicPr>
          <p:nvPr/>
        </p:nvPicPr>
        <p:blipFill>
          <a:blip r:embed="rId2" cstate="email"/>
          <a:srcRect/>
          <a:stretch>
            <a:fillRect/>
          </a:stretch>
        </p:blipFill>
        <p:spPr bwMode="auto">
          <a:xfrm>
            <a:off x="452458" y="1501258"/>
            <a:ext cx="4638675" cy="2371726"/>
          </a:xfrm>
          <a:prstGeom prst="rect">
            <a:avLst/>
          </a:prstGeom>
          <a:noFill/>
        </p:spPr>
      </p:pic>
      <p:pic>
        <p:nvPicPr>
          <p:cNvPr id="4100" name="Picture 4" descr="PNG vs GIF"/>
          <p:cNvPicPr>
            <a:picLocks noChangeAspect="1" noChangeArrowheads="1"/>
          </p:cNvPicPr>
          <p:nvPr/>
        </p:nvPicPr>
        <p:blipFill>
          <a:blip r:embed="rId3" cstate="email"/>
          <a:srcRect/>
          <a:stretch>
            <a:fillRect/>
          </a:stretch>
        </p:blipFill>
        <p:spPr bwMode="auto">
          <a:xfrm>
            <a:off x="5071959" y="914399"/>
            <a:ext cx="3162732" cy="3253839"/>
          </a:xfrm>
          <a:prstGeom prst="rect">
            <a:avLst/>
          </a:prstGeom>
          <a:noFill/>
        </p:spPr>
      </p:pic>
      <p:sp>
        <p:nvSpPr>
          <p:cNvPr id="7" name="TextBox 6"/>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Optimizing the Deliverables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What is a website, </a:t>
            </a:r>
            <a:r>
              <a:rPr lang="en-US" dirty="0" smtClean="0">
                <a:solidFill>
                  <a:srgbClr val="FFC000"/>
                </a:solidFill>
                <a:latin typeface="+mj-lt"/>
              </a:rPr>
              <a:t>intranet</a:t>
            </a:r>
            <a:r>
              <a:rPr lang="en-US" dirty="0" smtClean="0">
                <a:latin typeface="+mj-lt"/>
              </a:rPr>
              <a:t> and web application?</a:t>
            </a:r>
            <a:endParaRPr lang="en-US" dirty="0">
              <a:latin typeface="+mj-lt"/>
            </a:endParaRPr>
          </a:p>
        </p:txBody>
      </p:sp>
      <p:sp>
        <p:nvSpPr>
          <p:cNvPr id="5" name="TextBox 4"/>
          <p:cNvSpPr txBox="1"/>
          <p:nvPr/>
        </p:nvSpPr>
        <p:spPr>
          <a:xfrm>
            <a:off x="342900" y="4730800"/>
            <a:ext cx="8462963" cy="1169551"/>
          </a:xfrm>
          <a:prstGeom prst="rect">
            <a:avLst/>
          </a:prstGeom>
          <a:noFill/>
        </p:spPr>
        <p:txBody>
          <a:bodyPr wrap="square" lIns="0" rIns="0" rtlCol="0">
            <a:spAutoFit/>
          </a:bodyPr>
          <a:lstStyle/>
          <a:p>
            <a:r>
              <a:rPr lang="en-US" sz="1300" b="1" dirty="0" smtClean="0">
                <a:solidFill>
                  <a:srgbClr val="494949"/>
                </a:solidFill>
              </a:rPr>
              <a:t>Intranet</a:t>
            </a:r>
            <a:br>
              <a:rPr lang="en-US" sz="1300" b="1" dirty="0" smtClean="0">
                <a:solidFill>
                  <a:srgbClr val="494949"/>
                </a:solidFill>
              </a:rPr>
            </a:br>
            <a:endParaRPr lang="en-US" sz="1300" b="1" dirty="0" smtClean="0">
              <a:solidFill>
                <a:srgbClr val="494949"/>
              </a:solidFill>
            </a:endParaRPr>
          </a:p>
          <a:p>
            <a:r>
              <a:rPr lang="en-US" sz="1100" dirty="0" smtClean="0">
                <a:solidFill>
                  <a:srgbClr val="494949"/>
                </a:solidFill>
              </a:rPr>
              <a:t>Uses network technologies as a tool to facilitate communication between people or workgroups to improve the data sharing capability and overall knowledge base of an organization's employees.</a:t>
            </a:r>
          </a:p>
          <a:p>
            <a:endParaRPr lang="en-US" sz="1100" dirty="0" smtClean="0">
              <a:solidFill>
                <a:srgbClr val="494949"/>
              </a:solidFill>
            </a:endParaRPr>
          </a:p>
          <a:p>
            <a:r>
              <a:rPr lang="en-US" sz="1100" dirty="0" smtClean="0">
                <a:solidFill>
                  <a:srgbClr val="494949"/>
                </a:solidFill>
              </a:rPr>
              <a:t>Generally the intranet portal is hidden from public view and is password restricted so that only the intended users have access to it.</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90" r="12533"/>
          <a:stretch/>
        </p:blipFill>
        <p:spPr bwMode="auto">
          <a:xfrm>
            <a:off x="170121" y="1151176"/>
            <a:ext cx="4561367" cy="2639774"/>
          </a:xfrm>
          <a:prstGeom prst="rect">
            <a:avLst/>
          </a:prstGeom>
          <a:noFill/>
          <a:ln w="9525">
            <a:noFill/>
            <a:miter lim="800000"/>
            <a:headEnd/>
            <a:tailEnd/>
          </a:ln>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4515"/>
          <a:stretch/>
        </p:blipFill>
        <p:spPr bwMode="auto">
          <a:xfrm>
            <a:off x="4835507" y="1151176"/>
            <a:ext cx="4127740" cy="26397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Arrangement of layers &amp; grouping in Photoshop</a:t>
            </a:r>
            <a:endParaRPr lang="en-US" dirty="0">
              <a:latin typeface="+mj-lt"/>
            </a:endParaRPr>
          </a:p>
        </p:txBody>
      </p:sp>
      <p:pic>
        <p:nvPicPr>
          <p:cNvPr id="4098" name="Picture 2" descr="C:\Users\228589\Downloads\1338794122_folder.png"/>
          <p:cNvPicPr>
            <a:picLocks noChangeAspect="1" noChangeArrowheads="1"/>
          </p:cNvPicPr>
          <p:nvPr/>
        </p:nvPicPr>
        <p:blipFill>
          <a:blip r:embed="rId2" cstate="email"/>
          <a:srcRect/>
          <a:stretch>
            <a:fillRect/>
          </a:stretch>
        </p:blipFill>
        <p:spPr bwMode="auto">
          <a:xfrm>
            <a:off x="393824" y="1276350"/>
            <a:ext cx="304800" cy="304800"/>
          </a:xfrm>
          <a:prstGeom prst="rect">
            <a:avLst/>
          </a:prstGeom>
          <a:noFill/>
        </p:spPr>
      </p:pic>
      <p:pic>
        <p:nvPicPr>
          <p:cNvPr id="7" name="Picture 2" descr="C:\Users\228589\Downloads\1338794122_folder.png"/>
          <p:cNvPicPr>
            <a:picLocks noChangeAspect="1" noChangeArrowheads="1"/>
          </p:cNvPicPr>
          <p:nvPr/>
        </p:nvPicPr>
        <p:blipFill>
          <a:blip r:embed="rId2" cstate="email"/>
          <a:srcRect/>
          <a:stretch>
            <a:fillRect/>
          </a:stretch>
        </p:blipFill>
        <p:spPr bwMode="auto">
          <a:xfrm>
            <a:off x="736724" y="1666875"/>
            <a:ext cx="304800" cy="304800"/>
          </a:xfrm>
          <a:prstGeom prst="rect">
            <a:avLst/>
          </a:prstGeom>
          <a:noFill/>
        </p:spPr>
      </p:pic>
      <p:sp>
        <p:nvSpPr>
          <p:cNvPr id="9" name="TextBox 8"/>
          <p:cNvSpPr txBox="1"/>
          <p:nvPr/>
        </p:nvSpPr>
        <p:spPr>
          <a:xfrm>
            <a:off x="679574" y="1285875"/>
            <a:ext cx="1036566"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Project Name</a:t>
            </a:r>
            <a:endParaRPr lang="en-US" sz="1200" dirty="0">
              <a:solidFill>
                <a:schemeClr val="tx1">
                  <a:lumMod val="75000"/>
                  <a:lumOff val="25000"/>
                </a:schemeClr>
              </a:solidFill>
              <a:latin typeface="Calibri" pitchFamily="34" charset="0"/>
              <a:cs typeface="Calibri" pitchFamily="34" charset="0"/>
            </a:endParaRPr>
          </a:p>
        </p:txBody>
      </p:sp>
      <p:sp>
        <p:nvSpPr>
          <p:cNvPr id="10" name="TextBox 9"/>
          <p:cNvSpPr txBox="1"/>
          <p:nvPr/>
        </p:nvSpPr>
        <p:spPr>
          <a:xfrm>
            <a:off x="1031999" y="1676400"/>
            <a:ext cx="630301"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Output</a:t>
            </a:r>
            <a:endParaRPr lang="en-US" sz="1200" dirty="0">
              <a:solidFill>
                <a:schemeClr val="tx1">
                  <a:lumMod val="75000"/>
                  <a:lumOff val="25000"/>
                </a:schemeClr>
              </a:solidFill>
              <a:latin typeface="Calibri" pitchFamily="34" charset="0"/>
              <a:cs typeface="Calibri" pitchFamily="34" charset="0"/>
            </a:endParaRPr>
          </a:p>
        </p:txBody>
      </p:sp>
      <p:pic>
        <p:nvPicPr>
          <p:cNvPr id="13" name="Picture 2" descr="C:\Users\228589\Downloads\1338794122_folder.png"/>
          <p:cNvPicPr>
            <a:picLocks noChangeAspect="1" noChangeArrowheads="1"/>
          </p:cNvPicPr>
          <p:nvPr/>
        </p:nvPicPr>
        <p:blipFill>
          <a:blip r:embed="rId2" cstate="email"/>
          <a:srcRect/>
          <a:stretch>
            <a:fillRect/>
          </a:stretch>
        </p:blipFill>
        <p:spPr bwMode="auto">
          <a:xfrm>
            <a:off x="736724" y="2676525"/>
            <a:ext cx="304800" cy="304800"/>
          </a:xfrm>
          <a:prstGeom prst="rect">
            <a:avLst/>
          </a:prstGeom>
          <a:noFill/>
        </p:spPr>
      </p:pic>
      <p:sp>
        <p:nvSpPr>
          <p:cNvPr id="14" name="TextBox 13"/>
          <p:cNvSpPr txBox="1"/>
          <p:nvPr/>
        </p:nvSpPr>
        <p:spPr>
          <a:xfrm>
            <a:off x="1031999" y="2686050"/>
            <a:ext cx="429926"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PSD</a:t>
            </a:r>
            <a:endParaRPr lang="en-US" sz="1200" dirty="0">
              <a:solidFill>
                <a:schemeClr val="tx1">
                  <a:lumMod val="75000"/>
                  <a:lumOff val="25000"/>
                </a:schemeClr>
              </a:solidFill>
              <a:latin typeface="Calibri" pitchFamily="34" charset="0"/>
              <a:cs typeface="Calibri" pitchFamily="34" charset="0"/>
            </a:endParaRPr>
          </a:p>
        </p:txBody>
      </p:sp>
      <p:pic>
        <p:nvPicPr>
          <p:cNvPr id="15" name="Picture 2" descr="C:\Users\228589\Downloads\1338794122_folder.png"/>
          <p:cNvPicPr>
            <a:picLocks noChangeAspect="1" noChangeArrowheads="1"/>
          </p:cNvPicPr>
          <p:nvPr/>
        </p:nvPicPr>
        <p:blipFill>
          <a:blip r:embed="rId2" cstate="email"/>
          <a:srcRect/>
          <a:stretch>
            <a:fillRect/>
          </a:stretch>
        </p:blipFill>
        <p:spPr bwMode="auto">
          <a:xfrm>
            <a:off x="736724" y="3771900"/>
            <a:ext cx="304800" cy="304800"/>
          </a:xfrm>
          <a:prstGeom prst="rect">
            <a:avLst/>
          </a:prstGeom>
          <a:noFill/>
        </p:spPr>
      </p:pic>
      <p:sp>
        <p:nvSpPr>
          <p:cNvPr id="16" name="TextBox 15"/>
          <p:cNvSpPr txBox="1"/>
          <p:nvPr/>
        </p:nvSpPr>
        <p:spPr>
          <a:xfrm>
            <a:off x="1031999" y="3781425"/>
            <a:ext cx="819327"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Resources</a:t>
            </a:r>
            <a:endParaRPr lang="en-US" sz="1200" dirty="0">
              <a:solidFill>
                <a:schemeClr val="tx1">
                  <a:lumMod val="75000"/>
                  <a:lumOff val="25000"/>
                </a:schemeClr>
              </a:solidFill>
              <a:latin typeface="Calibri" pitchFamily="34" charset="0"/>
              <a:cs typeface="Calibri" pitchFamily="34" charset="0"/>
            </a:endParaRPr>
          </a:p>
        </p:txBody>
      </p:sp>
      <p:pic>
        <p:nvPicPr>
          <p:cNvPr id="17" name="Picture 2" descr="C:\Users\228589\Downloads\1338794122_folder.png"/>
          <p:cNvPicPr>
            <a:picLocks noChangeAspect="1" noChangeArrowheads="1"/>
          </p:cNvPicPr>
          <p:nvPr/>
        </p:nvPicPr>
        <p:blipFill>
          <a:blip r:embed="rId2" cstate="email"/>
          <a:srcRect/>
          <a:stretch>
            <a:fillRect/>
          </a:stretch>
        </p:blipFill>
        <p:spPr bwMode="auto">
          <a:xfrm>
            <a:off x="1165349" y="2009775"/>
            <a:ext cx="304800" cy="304800"/>
          </a:xfrm>
          <a:prstGeom prst="rect">
            <a:avLst/>
          </a:prstGeom>
          <a:noFill/>
        </p:spPr>
      </p:pic>
      <p:sp>
        <p:nvSpPr>
          <p:cNvPr id="18" name="TextBox 17"/>
          <p:cNvSpPr txBox="1"/>
          <p:nvPr/>
        </p:nvSpPr>
        <p:spPr>
          <a:xfrm>
            <a:off x="1460624" y="2019300"/>
            <a:ext cx="450764"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jpeg</a:t>
            </a:r>
            <a:endParaRPr lang="en-US" sz="1200" dirty="0">
              <a:solidFill>
                <a:schemeClr val="tx1">
                  <a:lumMod val="75000"/>
                  <a:lumOff val="25000"/>
                </a:schemeClr>
              </a:solidFill>
              <a:latin typeface="Calibri" pitchFamily="34" charset="0"/>
              <a:cs typeface="Calibri" pitchFamily="34" charset="0"/>
            </a:endParaRPr>
          </a:p>
        </p:txBody>
      </p:sp>
      <p:pic>
        <p:nvPicPr>
          <p:cNvPr id="19" name="Picture 2" descr="C:\Users\228589\Downloads\1338794122_folder.png"/>
          <p:cNvPicPr>
            <a:picLocks noChangeAspect="1" noChangeArrowheads="1"/>
          </p:cNvPicPr>
          <p:nvPr/>
        </p:nvPicPr>
        <p:blipFill>
          <a:blip r:embed="rId2" cstate="email"/>
          <a:srcRect/>
          <a:stretch>
            <a:fillRect/>
          </a:stretch>
        </p:blipFill>
        <p:spPr bwMode="auto">
          <a:xfrm>
            <a:off x="1165349" y="2343150"/>
            <a:ext cx="304800" cy="304800"/>
          </a:xfrm>
          <a:prstGeom prst="rect">
            <a:avLst/>
          </a:prstGeom>
          <a:noFill/>
        </p:spPr>
      </p:pic>
      <p:sp>
        <p:nvSpPr>
          <p:cNvPr id="20" name="TextBox 19"/>
          <p:cNvSpPr txBox="1"/>
          <p:nvPr/>
        </p:nvSpPr>
        <p:spPr>
          <a:xfrm>
            <a:off x="1460624" y="2352675"/>
            <a:ext cx="519694"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slices</a:t>
            </a:r>
            <a:endParaRPr lang="en-US" sz="1200" dirty="0">
              <a:solidFill>
                <a:schemeClr val="tx1">
                  <a:lumMod val="75000"/>
                  <a:lumOff val="25000"/>
                </a:schemeClr>
              </a:solidFill>
              <a:latin typeface="Calibri" pitchFamily="34" charset="0"/>
              <a:cs typeface="Calibri" pitchFamily="34" charset="0"/>
            </a:endParaRPr>
          </a:p>
        </p:txBody>
      </p:sp>
      <p:pic>
        <p:nvPicPr>
          <p:cNvPr id="21" name="Picture 2" descr="C:\Users\228589\Downloads\1338794122_folder.png"/>
          <p:cNvPicPr>
            <a:picLocks noChangeAspect="1" noChangeArrowheads="1"/>
          </p:cNvPicPr>
          <p:nvPr/>
        </p:nvPicPr>
        <p:blipFill>
          <a:blip r:embed="rId2" cstate="email"/>
          <a:srcRect/>
          <a:stretch>
            <a:fillRect/>
          </a:stretch>
        </p:blipFill>
        <p:spPr bwMode="auto">
          <a:xfrm>
            <a:off x="1165349" y="3009900"/>
            <a:ext cx="304800" cy="304800"/>
          </a:xfrm>
          <a:prstGeom prst="rect">
            <a:avLst/>
          </a:prstGeom>
          <a:noFill/>
        </p:spPr>
      </p:pic>
      <p:sp>
        <p:nvSpPr>
          <p:cNvPr id="22" name="TextBox 21"/>
          <p:cNvSpPr txBox="1"/>
          <p:nvPr/>
        </p:nvSpPr>
        <p:spPr>
          <a:xfrm>
            <a:off x="1460624" y="3019425"/>
            <a:ext cx="655244"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options</a:t>
            </a:r>
            <a:endParaRPr lang="en-US" sz="1200" dirty="0">
              <a:solidFill>
                <a:schemeClr val="tx1">
                  <a:lumMod val="75000"/>
                  <a:lumOff val="25000"/>
                </a:schemeClr>
              </a:solidFill>
              <a:latin typeface="Calibri" pitchFamily="34" charset="0"/>
              <a:cs typeface="Calibri" pitchFamily="34" charset="0"/>
            </a:endParaRPr>
          </a:p>
        </p:txBody>
      </p:sp>
      <p:pic>
        <p:nvPicPr>
          <p:cNvPr id="23" name="Picture 2" descr="C:\Users\228589\Downloads\1338794122_folder.png"/>
          <p:cNvPicPr>
            <a:picLocks noChangeAspect="1" noChangeArrowheads="1"/>
          </p:cNvPicPr>
          <p:nvPr/>
        </p:nvPicPr>
        <p:blipFill>
          <a:blip r:embed="rId2" cstate="email"/>
          <a:srcRect/>
          <a:stretch>
            <a:fillRect/>
          </a:stretch>
        </p:blipFill>
        <p:spPr bwMode="auto">
          <a:xfrm>
            <a:off x="1165349" y="3371850"/>
            <a:ext cx="304800" cy="304800"/>
          </a:xfrm>
          <a:prstGeom prst="rect">
            <a:avLst/>
          </a:prstGeom>
          <a:noFill/>
        </p:spPr>
      </p:pic>
      <p:sp>
        <p:nvSpPr>
          <p:cNvPr id="24" name="TextBox 23"/>
          <p:cNvSpPr txBox="1"/>
          <p:nvPr/>
        </p:nvSpPr>
        <p:spPr>
          <a:xfrm>
            <a:off x="1460624" y="3381375"/>
            <a:ext cx="455574"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final</a:t>
            </a:r>
            <a:endParaRPr lang="en-US" sz="1200" dirty="0">
              <a:solidFill>
                <a:schemeClr val="tx1">
                  <a:lumMod val="75000"/>
                  <a:lumOff val="25000"/>
                </a:schemeClr>
              </a:solidFill>
              <a:latin typeface="Calibri" pitchFamily="34" charset="0"/>
              <a:cs typeface="Calibri" pitchFamily="34" charset="0"/>
            </a:endParaRPr>
          </a:p>
        </p:txBody>
      </p:sp>
      <p:pic>
        <p:nvPicPr>
          <p:cNvPr id="25" name="Picture 2" descr="C:\Users\228589\Downloads\1338794122_folder.png"/>
          <p:cNvPicPr>
            <a:picLocks noChangeAspect="1" noChangeArrowheads="1"/>
          </p:cNvPicPr>
          <p:nvPr/>
        </p:nvPicPr>
        <p:blipFill>
          <a:blip r:embed="rId2" cstate="email"/>
          <a:srcRect/>
          <a:stretch>
            <a:fillRect/>
          </a:stretch>
        </p:blipFill>
        <p:spPr bwMode="auto">
          <a:xfrm>
            <a:off x="1165349" y="4152900"/>
            <a:ext cx="304800" cy="304800"/>
          </a:xfrm>
          <a:prstGeom prst="rect">
            <a:avLst/>
          </a:prstGeom>
          <a:noFill/>
        </p:spPr>
      </p:pic>
      <p:sp>
        <p:nvSpPr>
          <p:cNvPr id="26" name="TextBox 25"/>
          <p:cNvSpPr txBox="1"/>
          <p:nvPr/>
        </p:nvSpPr>
        <p:spPr>
          <a:xfrm>
            <a:off x="1460624" y="4162425"/>
            <a:ext cx="888256"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wireframes</a:t>
            </a:r>
            <a:endParaRPr lang="en-US" sz="1200" dirty="0">
              <a:solidFill>
                <a:schemeClr val="tx1">
                  <a:lumMod val="75000"/>
                  <a:lumOff val="25000"/>
                </a:schemeClr>
              </a:solidFill>
              <a:latin typeface="Calibri" pitchFamily="34" charset="0"/>
              <a:cs typeface="Calibri" pitchFamily="34" charset="0"/>
            </a:endParaRPr>
          </a:p>
        </p:txBody>
      </p:sp>
      <p:pic>
        <p:nvPicPr>
          <p:cNvPr id="27" name="Picture 2" descr="C:\Users\228589\Downloads\1338794122_folder.png"/>
          <p:cNvPicPr>
            <a:picLocks noChangeAspect="1" noChangeArrowheads="1"/>
          </p:cNvPicPr>
          <p:nvPr/>
        </p:nvPicPr>
        <p:blipFill>
          <a:blip r:embed="rId2" cstate="email"/>
          <a:srcRect/>
          <a:stretch>
            <a:fillRect/>
          </a:stretch>
        </p:blipFill>
        <p:spPr bwMode="auto">
          <a:xfrm>
            <a:off x="1165349" y="4524375"/>
            <a:ext cx="304800" cy="304800"/>
          </a:xfrm>
          <a:prstGeom prst="rect">
            <a:avLst/>
          </a:prstGeom>
          <a:noFill/>
        </p:spPr>
      </p:pic>
      <p:sp>
        <p:nvSpPr>
          <p:cNvPr id="28" name="TextBox 27"/>
          <p:cNvSpPr txBox="1"/>
          <p:nvPr/>
        </p:nvSpPr>
        <p:spPr>
          <a:xfrm>
            <a:off x="1460624" y="4533900"/>
            <a:ext cx="781304"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reference</a:t>
            </a:r>
            <a:endParaRPr lang="en-US" sz="1200" dirty="0">
              <a:solidFill>
                <a:schemeClr val="tx1">
                  <a:lumMod val="75000"/>
                  <a:lumOff val="25000"/>
                </a:schemeClr>
              </a:solidFill>
              <a:latin typeface="Calibri" pitchFamily="34" charset="0"/>
              <a:cs typeface="Calibri" pitchFamily="34" charset="0"/>
            </a:endParaRPr>
          </a:p>
        </p:txBody>
      </p:sp>
      <p:pic>
        <p:nvPicPr>
          <p:cNvPr id="29" name="Picture 2" descr="C:\Users\228589\Downloads\1338794122_folder.png"/>
          <p:cNvPicPr>
            <a:picLocks noChangeAspect="1" noChangeArrowheads="1"/>
          </p:cNvPicPr>
          <p:nvPr/>
        </p:nvPicPr>
        <p:blipFill>
          <a:blip r:embed="rId2" cstate="email"/>
          <a:srcRect/>
          <a:stretch>
            <a:fillRect/>
          </a:stretch>
        </p:blipFill>
        <p:spPr bwMode="auto">
          <a:xfrm>
            <a:off x="1165349" y="4895850"/>
            <a:ext cx="304800" cy="304800"/>
          </a:xfrm>
          <a:prstGeom prst="rect">
            <a:avLst/>
          </a:prstGeom>
          <a:noFill/>
        </p:spPr>
      </p:pic>
      <p:sp>
        <p:nvSpPr>
          <p:cNvPr id="30" name="TextBox 29"/>
          <p:cNvSpPr txBox="1"/>
          <p:nvPr/>
        </p:nvSpPr>
        <p:spPr>
          <a:xfrm>
            <a:off x="1460624" y="4905375"/>
            <a:ext cx="875624" cy="276999"/>
          </a:xfrm>
          <a:prstGeom prst="rect">
            <a:avLst/>
          </a:prstGeom>
          <a:noFill/>
        </p:spPr>
        <p:txBody>
          <a:bodyPr wrap="none" rtlCol="0">
            <a:spAutoFit/>
          </a:bodyPr>
          <a:lstStyle/>
          <a:p>
            <a:r>
              <a:rPr lang="en-US" sz="1200" dirty="0" smtClean="0">
                <a:solidFill>
                  <a:schemeClr val="tx1">
                    <a:lumMod val="75000"/>
                    <a:lumOff val="25000"/>
                  </a:schemeClr>
                </a:solidFill>
                <a:latin typeface="Calibri" pitchFamily="34" charset="0"/>
                <a:cs typeface="Calibri" pitchFamily="34" charset="0"/>
              </a:rPr>
              <a:t>Brand docs</a:t>
            </a:r>
            <a:endParaRPr lang="en-US" sz="1200" dirty="0">
              <a:solidFill>
                <a:schemeClr val="tx1">
                  <a:lumMod val="75000"/>
                  <a:lumOff val="25000"/>
                </a:schemeClr>
              </a:solidFill>
              <a:latin typeface="Calibri" pitchFamily="34" charset="0"/>
              <a:cs typeface="Calibri" pitchFamily="34" charset="0"/>
            </a:endParaRPr>
          </a:p>
        </p:txBody>
      </p:sp>
      <p:cxnSp>
        <p:nvCxnSpPr>
          <p:cNvPr id="32" name="Shape 31"/>
          <p:cNvCxnSpPr>
            <a:stCxn id="4098" idx="2"/>
            <a:endCxn id="7" idx="1"/>
          </p:cNvCxnSpPr>
          <p:nvPr/>
        </p:nvCxnSpPr>
        <p:spPr>
          <a:xfrm rot="16200000" flipH="1">
            <a:off x="522412" y="1604962"/>
            <a:ext cx="238125" cy="1905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Shape 33"/>
          <p:cNvCxnSpPr>
            <a:stCxn id="4098" idx="2"/>
            <a:endCxn id="13" idx="1"/>
          </p:cNvCxnSpPr>
          <p:nvPr/>
        </p:nvCxnSpPr>
        <p:spPr>
          <a:xfrm rot="16200000" flipH="1">
            <a:off x="17587" y="2109787"/>
            <a:ext cx="1247775" cy="1905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6" name="Shape 35"/>
          <p:cNvCxnSpPr>
            <a:stCxn id="4098" idx="2"/>
            <a:endCxn id="15" idx="1"/>
          </p:cNvCxnSpPr>
          <p:nvPr/>
        </p:nvCxnSpPr>
        <p:spPr>
          <a:xfrm rot="16200000" flipH="1">
            <a:off x="-530101" y="2657475"/>
            <a:ext cx="2343150" cy="1905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Shape 37"/>
          <p:cNvCxnSpPr>
            <a:stCxn id="7" idx="2"/>
            <a:endCxn id="17" idx="1"/>
          </p:cNvCxnSpPr>
          <p:nvPr/>
        </p:nvCxnSpPr>
        <p:spPr>
          <a:xfrm rot="16200000" flipH="1">
            <a:off x="931986" y="1928812"/>
            <a:ext cx="190500" cy="2762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Shape 39"/>
          <p:cNvCxnSpPr>
            <a:stCxn id="7" idx="2"/>
            <a:endCxn id="19" idx="1"/>
          </p:cNvCxnSpPr>
          <p:nvPr/>
        </p:nvCxnSpPr>
        <p:spPr>
          <a:xfrm rot="16200000" flipH="1">
            <a:off x="765299" y="2095499"/>
            <a:ext cx="523875" cy="2762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2" name="Shape 41"/>
          <p:cNvCxnSpPr>
            <a:stCxn id="13" idx="2"/>
            <a:endCxn id="21" idx="1"/>
          </p:cNvCxnSpPr>
          <p:nvPr/>
        </p:nvCxnSpPr>
        <p:spPr>
          <a:xfrm rot="16200000" flipH="1">
            <a:off x="936749" y="2933699"/>
            <a:ext cx="180975" cy="2762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Shape 43"/>
          <p:cNvCxnSpPr>
            <a:stCxn id="13" idx="2"/>
            <a:endCxn id="23" idx="1"/>
          </p:cNvCxnSpPr>
          <p:nvPr/>
        </p:nvCxnSpPr>
        <p:spPr>
          <a:xfrm rot="16200000" flipH="1">
            <a:off x="755774" y="3114674"/>
            <a:ext cx="542925" cy="2762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Shape 45"/>
          <p:cNvCxnSpPr>
            <a:stCxn id="15" idx="2"/>
            <a:endCxn id="25" idx="1"/>
          </p:cNvCxnSpPr>
          <p:nvPr/>
        </p:nvCxnSpPr>
        <p:spPr>
          <a:xfrm rot="16200000" flipH="1">
            <a:off x="912936" y="4052887"/>
            <a:ext cx="228600" cy="2762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8" name="Shape 47"/>
          <p:cNvCxnSpPr>
            <a:stCxn id="15" idx="2"/>
            <a:endCxn id="27" idx="1"/>
          </p:cNvCxnSpPr>
          <p:nvPr/>
        </p:nvCxnSpPr>
        <p:spPr>
          <a:xfrm rot="16200000" flipH="1">
            <a:off x="727199" y="4238624"/>
            <a:ext cx="600075" cy="2762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0" name="Shape 49"/>
          <p:cNvCxnSpPr>
            <a:stCxn id="15" idx="2"/>
            <a:endCxn id="29" idx="1"/>
          </p:cNvCxnSpPr>
          <p:nvPr/>
        </p:nvCxnSpPr>
        <p:spPr>
          <a:xfrm rot="16200000" flipH="1">
            <a:off x="541461" y="4424362"/>
            <a:ext cx="971550" cy="27622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561045" y="1311325"/>
            <a:ext cx="3219061" cy="4670509"/>
          </a:xfrm>
          <a:prstGeom prst="rect">
            <a:avLst/>
          </a:prstGeom>
          <a:noFill/>
        </p:spPr>
        <p:txBody>
          <a:bodyPr wrap="square" lIns="0" rIns="0" rtlCol="0">
            <a:spAutoFit/>
          </a:bodyPr>
          <a:lstStyle/>
          <a:p>
            <a:r>
              <a:rPr lang="en-US" sz="1300" b="1" dirty="0" smtClean="0">
                <a:solidFill>
                  <a:srgbClr val="494949"/>
                </a:solidFill>
              </a:rPr>
              <a:t>Folder Structure/Layers</a:t>
            </a:r>
          </a:p>
          <a:p>
            <a:r>
              <a:rPr lang="en-US" sz="1100" dirty="0" smtClean="0">
                <a:solidFill>
                  <a:srgbClr val="494949"/>
                </a:solidFill>
              </a:rPr>
              <a:t>The image in the left shows the folder structure followed by CI. </a:t>
            </a:r>
            <a:r>
              <a:rPr lang="en-US" sz="1100" dirty="0" smtClean="0">
                <a:solidFill>
                  <a:srgbClr val="FF0000"/>
                </a:solidFill>
              </a:rPr>
              <a:t>Following folder structure is a must </a:t>
            </a:r>
            <a:r>
              <a:rPr lang="en-US" sz="1100" dirty="0" smtClean="0">
                <a:solidFill>
                  <a:srgbClr val="494949"/>
                </a:solidFill>
              </a:rPr>
              <a:t>in all the projects as it will help and save a lot of time in getting the files for someone who may take over the project in a latter point of time.</a:t>
            </a:r>
          </a:p>
          <a:p>
            <a:r>
              <a:rPr lang="en-US" sz="1100" dirty="0" smtClean="0">
                <a:solidFill>
                  <a:srgbClr val="494949"/>
                </a:solidFill>
              </a:rPr>
              <a:t>The same applies for layer structuring.</a:t>
            </a:r>
          </a:p>
          <a:p>
            <a:endParaRPr lang="en-US" sz="1100" dirty="0" smtClean="0">
              <a:solidFill>
                <a:srgbClr val="494949"/>
              </a:solidFill>
            </a:endParaRPr>
          </a:p>
          <a:p>
            <a:endParaRPr lang="en-US" sz="1100" dirty="0" smtClean="0">
              <a:solidFill>
                <a:srgbClr val="494949"/>
              </a:solidFill>
            </a:endParaRPr>
          </a:p>
          <a:p>
            <a:r>
              <a:rPr lang="en-US" sz="1300" b="1" dirty="0" smtClean="0">
                <a:solidFill>
                  <a:srgbClr val="494949"/>
                </a:solidFill>
              </a:rPr>
              <a:t>File Naming</a:t>
            </a:r>
          </a:p>
          <a:p>
            <a:pPr lvl="0"/>
            <a:r>
              <a:rPr lang="en-US" sz="1100" dirty="0" smtClean="0">
                <a:solidFill>
                  <a:srgbClr val="494949"/>
                </a:solidFill>
              </a:rPr>
              <a:t>Below is the file naming structure</a:t>
            </a:r>
          </a:p>
          <a:p>
            <a:pPr lvl="0"/>
            <a:endParaRPr lang="en-US" sz="1100" dirty="0" smtClean="0">
              <a:solidFill>
                <a:srgbClr val="494949"/>
              </a:solidFill>
            </a:endParaRPr>
          </a:p>
          <a:p>
            <a:pPr lvl="0">
              <a:lnSpc>
                <a:spcPct val="150000"/>
              </a:lnSpc>
            </a:pPr>
            <a:r>
              <a:rPr lang="en-US" sz="1100" dirty="0" smtClean="0">
                <a:solidFill>
                  <a:srgbClr val="494949"/>
                </a:solidFill>
              </a:rPr>
              <a:t>Option01PageNamev1</a:t>
            </a:r>
          </a:p>
          <a:p>
            <a:pPr lvl="0">
              <a:lnSpc>
                <a:spcPct val="150000"/>
              </a:lnSpc>
            </a:pPr>
            <a:r>
              <a:rPr lang="en-US" sz="1100" dirty="0" smtClean="0">
                <a:solidFill>
                  <a:srgbClr val="494949"/>
                </a:solidFill>
              </a:rPr>
              <a:t>Option01PageNamev2</a:t>
            </a:r>
          </a:p>
          <a:p>
            <a:pPr lvl="0">
              <a:lnSpc>
                <a:spcPct val="150000"/>
              </a:lnSpc>
            </a:pPr>
            <a:r>
              <a:rPr lang="en-US" sz="1100" dirty="0" smtClean="0">
                <a:solidFill>
                  <a:srgbClr val="494949"/>
                </a:solidFill>
              </a:rPr>
              <a:t>Option01PageNamev3</a:t>
            </a:r>
          </a:p>
          <a:p>
            <a:pPr lvl="0">
              <a:lnSpc>
                <a:spcPct val="150000"/>
              </a:lnSpc>
            </a:pPr>
            <a:r>
              <a:rPr lang="en-US" sz="1100" dirty="0" smtClean="0">
                <a:solidFill>
                  <a:srgbClr val="494949"/>
                </a:solidFill>
              </a:rPr>
              <a:t>Option02PageNamev1</a:t>
            </a:r>
          </a:p>
          <a:p>
            <a:pPr lvl="0">
              <a:lnSpc>
                <a:spcPct val="150000"/>
              </a:lnSpc>
            </a:pPr>
            <a:r>
              <a:rPr lang="en-US" sz="1100" dirty="0" smtClean="0">
                <a:solidFill>
                  <a:srgbClr val="494949"/>
                </a:solidFill>
              </a:rPr>
              <a:t>Option02PageNamev2</a:t>
            </a:r>
          </a:p>
          <a:p>
            <a:pPr lvl="0">
              <a:lnSpc>
                <a:spcPct val="150000"/>
              </a:lnSpc>
            </a:pPr>
            <a:r>
              <a:rPr lang="en-US" sz="1100" dirty="0" smtClean="0">
                <a:solidFill>
                  <a:srgbClr val="494949"/>
                </a:solidFill>
              </a:rPr>
              <a:t>Option02PageNamev3</a:t>
            </a:r>
          </a:p>
          <a:p>
            <a:pPr lvl="0">
              <a:lnSpc>
                <a:spcPct val="150000"/>
              </a:lnSpc>
            </a:pPr>
            <a:r>
              <a:rPr lang="en-US" sz="1100" dirty="0" smtClean="0">
                <a:solidFill>
                  <a:srgbClr val="494949"/>
                </a:solidFill>
              </a:rPr>
              <a:t>Option01PageNamev4</a:t>
            </a:r>
          </a:p>
          <a:p>
            <a:pPr lvl="0">
              <a:lnSpc>
                <a:spcPct val="150000"/>
              </a:lnSpc>
            </a:pPr>
            <a:r>
              <a:rPr lang="en-US" sz="1100" dirty="0" smtClean="0">
                <a:solidFill>
                  <a:srgbClr val="494949"/>
                </a:solidFill>
              </a:rPr>
              <a:t>Option03PageNamev1</a:t>
            </a:r>
          </a:p>
          <a:p>
            <a:pPr lvl="0">
              <a:lnSpc>
                <a:spcPct val="150000"/>
              </a:lnSpc>
            </a:pPr>
            <a:r>
              <a:rPr lang="en-US" sz="1100" dirty="0" smtClean="0">
                <a:solidFill>
                  <a:srgbClr val="494949"/>
                </a:solidFill>
              </a:rPr>
              <a:t>Option03PageNamev2</a:t>
            </a:r>
          </a:p>
          <a:p>
            <a:endParaRPr lang="en-US" sz="1300" b="1" dirty="0" smtClean="0">
              <a:solidFill>
                <a:srgbClr val="494949"/>
              </a:solidFill>
            </a:endParaRPr>
          </a:p>
        </p:txBody>
      </p:sp>
      <p:pic>
        <p:nvPicPr>
          <p:cNvPr id="4100" name="Picture 4"/>
          <p:cNvPicPr>
            <a:picLocks noChangeAspect="1" noChangeArrowheads="1"/>
          </p:cNvPicPr>
          <p:nvPr/>
        </p:nvPicPr>
        <p:blipFill>
          <a:blip r:embed="rId3" cstate="email"/>
          <a:srcRect/>
          <a:stretch>
            <a:fillRect/>
          </a:stretch>
        </p:blipFill>
        <p:spPr bwMode="auto">
          <a:xfrm>
            <a:off x="2556588" y="1183283"/>
            <a:ext cx="2576918" cy="4032529"/>
          </a:xfrm>
          <a:prstGeom prst="rect">
            <a:avLst/>
          </a:prstGeom>
          <a:noFill/>
          <a:ln w="9525">
            <a:noFill/>
            <a:miter lim="800000"/>
            <a:headEnd/>
            <a:tailEnd/>
          </a:ln>
        </p:spPr>
      </p:pic>
      <p:sp>
        <p:nvSpPr>
          <p:cNvPr id="37" name="TextBox 36"/>
          <p:cNvSpPr txBox="1"/>
          <p:nvPr/>
        </p:nvSpPr>
        <p:spPr>
          <a:xfrm>
            <a:off x="231354" y="286440"/>
            <a:ext cx="2996587" cy="276999"/>
          </a:xfrm>
          <a:prstGeom prst="rect">
            <a:avLst/>
          </a:prstGeom>
          <a:solidFill>
            <a:schemeClr val="bg1"/>
          </a:solidFill>
        </p:spPr>
        <p:txBody>
          <a:bodyPr wrap="square" rtlCol="0">
            <a:spAutoFit/>
          </a:bodyPr>
          <a:lstStyle/>
          <a:p>
            <a:pPr lvl="0"/>
            <a:r>
              <a:rPr lang="en-US" sz="1200" b="1" kern="0" dirty="0" smtClean="0">
                <a:solidFill>
                  <a:srgbClr val="7F8491"/>
                </a:solidFill>
                <a:cs typeface="Arial" pitchFamily="34" charset="0"/>
              </a:rPr>
              <a:t>Optimizing the Deliverables</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4325" y="2400300"/>
            <a:ext cx="3352800" cy="584775"/>
          </a:xfrm>
          <a:prstGeom prst="rect">
            <a:avLst/>
          </a:prstGeom>
          <a:noFill/>
        </p:spPr>
        <p:txBody>
          <a:bodyPr wrap="square" rtlCol="0">
            <a:spAutoFit/>
          </a:bodyPr>
          <a:lstStyle/>
          <a:p>
            <a:r>
              <a:rPr lang="en-US" sz="3200" b="1" dirty="0" smtClean="0">
                <a:solidFill>
                  <a:schemeClr val="bg1"/>
                </a:solidFill>
                <a:latin typeface="Century Gothic" pitchFamily="34" charset="0"/>
              </a:rPr>
              <a:t>Let’s Begin!</a:t>
            </a:r>
            <a:endParaRPr lang="en-US" sz="3200" b="1" dirty="0">
              <a:solidFill>
                <a:schemeClr val="bg1"/>
              </a:solidFill>
              <a:latin typeface="Century Gothic"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74381" y="1107831"/>
            <a:ext cx="4434119" cy="3208988"/>
          </a:xfrm>
          <a:prstGeom prst="rect">
            <a:avLst/>
          </a:prstGeom>
          <a:noFill/>
          <a:ln w="9525">
            <a:noFill/>
            <a:miter lim="800000"/>
            <a:headEnd/>
            <a:tailEnd/>
          </a:ln>
        </p:spPr>
      </p:pic>
      <p:sp>
        <p:nvSpPr>
          <p:cNvPr id="6" name="Title 5"/>
          <p:cNvSpPr>
            <a:spLocks noGrp="1"/>
          </p:cNvSpPr>
          <p:nvPr>
            <p:ph type="title"/>
          </p:nvPr>
        </p:nvSpPr>
        <p:spPr/>
        <p:txBody>
          <a:bodyPr/>
          <a:lstStyle/>
          <a:p>
            <a:r>
              <a:rPr lang="en-US" dirty="0" smtClean="0"/>
              <a:t>What is a website, intranet and </a:t>
            </a:r>
            <a:r>
              <a:rPr lang="en-US" dirty="0" smtClean="0">
                <a:solidFill>
                  <a:srgbClr val="FFC000"/>
                </a:solidFill>
              </a:rPr>
              <a:t>web application</a:t>
            </a:r>
            <a:r>
              <a:rPr lang="en-US" dirty="0" smtClean="0"/>
              <a:t>?</a:t>
            </a:r>
            <a:endParaRPr lang="en-US" dirty="0">
              <a:latin typeface="+mj-lt"/>
            </a:endParaRPr>
          </a:p>
        </p:txBody>
      </p:sp>
      <p:sp>
        <p:nvSpPr>
          <p:cNvPr id="5" name="TextBox 4"/>
          <p:cNvSpPr txBox="1"/>
          <p:nvPr/>
        </p:nvSpPr>
        <p:spPr>
          <a:xfrm>
            <a:off x="342901" y="5073700"/>
            <a:ext cx="8462962" cy="1169551"/>
          </a:xfrm>
          <a:prstGeom prst="rect">
            <a:avLst/>
          </a:prstGeom>
          <a:noFill/>
        </p:spPr>
        <p:txBody>
          <a:bodyPr wrap="square" lIns="0" rIns="0" rtlCol="0">
            <a:spAutoFit/>
          </a:bodyPr>
          <a:lstStyle/>
          <a:p>
            <a:r>
              <a:rPr lang="en-US" sz="1300" b="1" dirty="0" smtClean="0">
                <a:solidFill>
                  <a:srgbClr val="494949"/>
                </a:solidFill>
              </a:rPr>
              <a:t>Web Apps</a:t>
            </a:r>
            <a:br>
              <a:rPr lang="en-US" sz="1300" b="1" dirty="0" smtClean="0">
                <a:solidFill>
                  <a:srgbClr val="494949"/>
                </a:solidFill>
              </a:rPr>
            </a:br>
            <a:endParaRPr lang="en-US" sz="1300" b="1" dirty="0" smtClean="0">
              <a:solidFill>
                <a:srgbClr val="494949"/>
              </a:solidFill>
            </a:endParaRPr>
          </a:p>
          <a:p>
            <a:pPr>
              <a:defRPr/>
            </a:pPr>
            <a:r>
              <a:rPr lang="en-US" sz="1100" dirty="0" smtClean="0">
                <a:solidFill>
                  <a:srgbClr val="494949"/>
                </a:solidFill>
              </a:rPr>
              <a:t>A computer software application that is coded in a browser-supported language (such as JavaScript, combined with a browser-rendered markup language like HTML) to perform certain tasks based on user inputs and reliant on a common web browser (IE, Firefox, etc) to render the application executable.</a:t>
            </a:r>
          </a:p>
          <a:p>
            <a:endParaRPr lang="en-US" sz="11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2490" y="1107831"/>
            <a:ext cx="4289770" cy="3208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Layout</a:t>
            </a:r>
            <a:endParaRPr lang="en-US" dirty="0"/>
          </a:p>
        </p:txBody>
      </p:sp>
      <p:sp>
        <p:nvSpPr>
          <p:cNvPr id="8" name="TextBox 7"/>
          <p:cNvSpPr txBox="1"/>
          <p:nvPr/>
        </p:nvSpPr>
        <p:spPr>
          <a:xfrm>
            <a:off x="333375" y="1232385"/>
            <a:ext cx="7955601" cy="823302"/>
          </a:xfrm>
          <a:prstGeom prst="rect">
            <a:avLst/>
          </a:prstGeom>
          <a:noFill/>
        </p:spPr>
        <p:txBody>
          <a:bodyPr wrap="square" lIns="0" rIns="0" rtlCol="0">
            <a:spAutoFit/>
          </a:bodyPr>
          <a:lstStyle/>
          <a:p>
            <a:r>
              <a:rPr lang="en-US" sz="1600" b="1" dirty="0"/>
              <a:t>Fixed Layout</a:t>
            </a:r>
          </a:p>
          <a:p>
            <a:r>
              <a:rPr lang="en-US" sz="1050" dirty="0"/>
              <a:t>Commonly regarded as one of the least flexible methods of laying out a web design, the use of pixel-based measurements has almost a digital resonance associated with it that transfers across from the print industry, in that the medium relies on fixed/static measurements.</a:t>
            </a:r>
          </a:p>
        </p:txBody>
      </p:sp>
      <p:sp>
        <p:nvSpPr>
          <p:cNvPr id="9" name="TextBox 8"/>
          <p:cNvSpPr txBox="1"/>
          <p:nvPr/>
        </p:nvSpPr>
        <p:spPr>
          <a:xfrm>
            <a:off x="333375" y="2461110"/>
            <a:ext cx="8098105" cy="1177245"/>
          </a:xfrm>
          <a:prstGeom prst="rect">
            <a:avLst/>
          </a:prstGeom>
          <a:noFill/>
        </p:spPr>
        <p:txBody>
          <a:bodyPr wrap="square" lIns="0" rIns="0" rtlCol="0">
            <a:spAutoFit/>
          </a:bodyPr>
          <a:lstStyle/>
          <a:p>
            <a:r>
              <a:rPr lang="en-US" b="1" dirty="0"/>
              <a:t>Liquid (or Fluid) Layout</a:t>
            </a:r>
          </a:p>
          <a:p>
            <a:r>
              <a:rPr lang="en-US" sz="1050" dirty="0"/>
              <a:t>The most relaxed method of providing a dynamically expanding or contracting design makes use of the ever-popular percentage (%) unit measurement</a:t>
            </a:r>
            <a:r>
              <a:rPr lang="en-US" sz="1050" dirty="0" smtClean="0"/>
              <a:t>.</a:t>
            </a:r>
          </a:p>
          <a:p>
            <a:endParaRPr lang="en-US" sz="1050" dirty="0"/>
          </a:p>
          <a:p>
            <a:r>
              <a:rPr lang="en-US" sz="1050" dirty="0"/>
              <a:t>This layout type has gained mass popularity because it is the ultimate way of allowing the total opposite of a fixed layout where the content will simply take whatever space is available to it.</a:t>
            </a:r>
          </a:p>
        </p:txBody>
      </p:sp>
      <p:sp>
        <p:nvSpPr>
          <p:cNvPr id="10" name="TextBox 9"/>
          <p:cNvSpPr txBox="1"/>
          <p:nvPr/>
        </p:nvSpPr>
        <p:spPr>
          <a:xfrm>
            <a:off x="333376" y="4223235"/>
            <a:ext cx="8098104" cy="1177245"/>
          </a:xfrm>
          <a:prstGeom prst="rect">
            <a:avLst/>
          </a:prstGeom>
          <a:noFill/>
        </p:spPr>
        <p:txBody>
          <a:bodyPr wrap="square" lIns="0" rIns="0" rtlCol="0">
            <a:spAutoFit/>
          </a:bodyPr>
          <a:lstStyle/>
          <a:p>
            <a:r>
              <a:rPr lang="en-US" b="1" dirty="0"/>
              <a:t>Responsive Web design</a:t>
            </a:r>
            <a:r>
              <a:rPr lang="en-US" dirty="0"/>
              <a:t> (</a:t>
            </a:r>
            <a:r>
              <a:rPr lang="en-US" b="1" dirty="0"/>
              <a:t>RWD</a:t>
            </a:r>
            <a:r>
              <a:rPr lang="en-US" dirty="0"/>
              <a:t>) </a:t>
            </a:r>
            <a:endParaRPr lang="en-US" dirty="0" smtClean="0"/>
          </a:p>
          <a:p>
            <a:r>
              <a:rPr lang="en-US" sz="1050" dirty="0" smtClean="0"/>
              <a:t>It is </a:t>
            </a:r>
            <a:r>
              <a:rPr lang="en-US" sz="1050" dirty="0"/>
              <a:t>a Web design approach aimed at crafting sites to provide an optimal viewing experience—easy reading and navigation with a minimum of resizing, panning, and scrolling—across a wide range of devices (from mobile phones to desktop computer monitors</a:t>
            </a:r>
            <a:r>
              <a:rPr lang="en-US" sz="1050" dirty="0" smtClean="0"/>
              <a:t>).</a:t>
            </a:r>
            <a:endParaRPr lang="en-US" sz="1050" dirty="0"/>
          </a:p>
          <a:p>
            <a:endParaRPr lang="en-US" sz="1050" dirty="0" smtClean="0"/>
          </a:p>
          <a:p>
            <a:r>
              <a:rPr lang="en-US" sz="1050" dirty="0" smtClean="0"/>
              <a:t>A </a:t>
            </a:r>
            <a:r>
              <a:rPr lang="en-US" sz="1050" dirty="0"/>
              <a:t>site designed with </a:t>
            </a:r>
            <a:r>
              <a:rPr lang="en-US" sz="1050" dirty="0" smtClean="0"/>
              <a:t>RWD</a:t>
            </a:r>
            <a:r>
              <a:rPr lang="en-US" sz="1050" dirty="0"/>
              <a:t> adapts the layout to the viewing environment by using fluid, proportion-based </a:t>
            </a:r>
            <a:r>
              <a:rPr lang="en-US" sz="1050" dirty="0" smtClean="0"/>
              <a:t>grids, flexible images,</a:t>
            </a:r>
            <a:r>
              <a:rPr lang="en-US" sz="1050" baseline="30000" dirty="0"/>
              <a:t> </a:t>
            </a:r>
            <a:r>
              <a:rPr lang="en-US" sz="1050" dirty="0" smtClean="0"/>
              <a:t>and CSS3</a:t>
            </a:r>
            <a:r>
              <a:rPr lang="en-US" sz="1050" dirty="0"/>
              <a:t> media </a:t>
            </a:r>
            <a:r>
              <a:rPr lang="en-US" sz="1050" dirty="0" smtClean="0"/>
              <a:t>queries, an </a:t>
            </a:r>
            <a:r>
              <a:rPr lang="en-US" sz="1050" dirty="0"/>
              <a:t>extension of the </a:t>
            </a:r>
            <a:r>
              <a:rPr lang="en-US" sz="1050" i="1" dirty="0"/>
              <a:t>@media</a:t>
            </a:r>
            <a:r>
              <a:rPr lang="en-US" sz="1050" dirty="0"/>
              <a:t> </a:t>
            </a:r>
            <a:r>
              <a:rPr lang="en-US" sz="1050" dirty="0" smtClean="0"/>
              <a:t>rule.</a:t>
            </a:r>
            <a:endParaRPr lang="en-US" sz="1050" dirty="0"/>
          </a:p>
        </p:txBody>
      </p:sp>
    </p:spTree>
    <p:extLst>
      <p:ext uri="{BB962C8B-B14F-4D97-AF65-F5344CB8AC3E}">
        <p14:creationId xmlns:p14="http://schemas.microsoft.com/office/powerpoint/2010/main" val="657557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Ideate and Design</a:t>
            </a:r>
            <a:endParaRPr lang="en-US" dirty="0"/>
          </a:p>
        </p:txBody>
      </p:sp>
      <p:sp>
        <p:nvSpPr>
          <p:cNvPr id="4" name="TextBox 3"/>
          <p:cNvSpPr txBox="1"/>
          <p:nvPr/>
        </p:nvSpPr>
        <p:spPr>
          <a:xfrm>
            <a:off x="828675" y="2817195"/>
            <a:ext cx="1647825" cy="1384995"/>
          </a:xfrm>
          <a:prstGeom prst="rect">
            <a:avLst/>
          </a:prstGeom>
          <a:noFill/>
        </p:spPr>
        <p:txBody>
          <a:bodyPr wrap="square" lIns="0" rIns="0" rtlCol="0">
            <a:spAutoFit/>
          </a:bodyPr>
          <a:lstStyle/>
          <a:p>
            <a:pPr algn="ctr"/>
            <a:r>
              <a:rPr lang="en-US" sz="1050" b="1" dirty="0" smtClean="0"/>
              <a:t>Brainstorm </a:t>
            </a:r>
          </a:p>
          <a:p>
            <a:pPr algn="ctr"/>
            <a:r>
              <a:rPr lang="en-US" sz="1050" dirty="0" smtClean="0"/>
              <a:t>The </a:t>
            </a:r>
            <a:r>
              <a:rPr lang="en-US" sz="1050" dirty="0"/>
              <a:t>first step is to sit down &amp; identify the problem, needs and solution. We take on every idea and really strive to uncover the vision of our client. This is our starting point.</a:t>
            </a:r>
          </a:p>
        </p:txBody>
      </p:sp>
      <p:sp>
        <p:nvSpPr>
          <p:cNvPr id="6" name="TextBox 5"/>
          <p:cNvSpPr txBox="1"/>
          <p:nvPr/>
        </p:nvSpPr>
        <p:spPr>
          <a:xfrm>
            <a:off x="3638550" y="2817195"/>
            <a:ext cx="1719262" cy="1384995"/>
          </a:xfrm>
          <a:prstGeom prst="rect">
            <a:avLst/>
          </a:prstGeom>
          <a:noFill/>
        </p:spPr>
        <p:txBody>
          <a:bodyPr wrap="square" lIns="0" rIns="0" rtlCol="0">
            <a:spAutoFit/>
          </a:bodyPr>
          <a:lstStyle/>
          <a:p>
            <a:pPr algn="ctr"/>
            <a:r>
              <a:rPr lang="en-US" sz="1050" b="1" dirty="0" smtClean="0"/>
              <a:t>Plan</a:t>
            </a:r>
          </a:p>
          <a:p>
            <a:pPr algn="ctr"/>
            <a:r>
              <a:rPr lang="en-US" sz="1050" dirty="0" smtClean="0"/>
              <a:t>At </a:t>
            </a:r>
            <a:r>
              <a:rPr lang="en-US" sz="1050" dirty="0"/>
              <a:t>this stage, we define exactly what we are doing. We give skin to the project, explain the ideas &amp; the concepts. We define &amp; focus our ideas around the vision and objectives.</a:t>
            </a:r>
          </a:p>
        </p:txBody>
      </p:sp>
      <p:sp>
        <p:nvSpPr>
          <p:cNvPr id="7" name="TextBox 6"/>
          <p:cNvSpPr txBox="1"/>
          <p:nvPr/>
        </p:nvSpPr>
        <p:spPr>
          <a:xfrm>
            <a:off x="6431756" y="2817195"/>
            <a:ext cx="1588294" cy="1384995"/>
          </a:xfrm>
          <a:prstGeom prst="rect">
            <a:avLst/>
          </a:prstGeom>
          <a:noFill/>
        </p:spPr>
        <p:txBody>
          <a:bodyPr wrap="square" lIns="0" rIns="0" rtlCol="0">
            <a:spAutoFit/>
          </a:bodyPr>
          <a:lstStyle/>
          <a:p>
            <a:pPr algn="ctr"/>
            <a:r>
              <a:rPr lang="en-US" sz="1050" b="1" dirty="0" smtClean="0"/>
              <a:t>Design</a:t>
            </a:r>
          </a:p>
          <a:p>
            <a:pPr algn="ctr"/>
            <a:r>
              <a:rPr lang="en-US" sz="1050" dirty="0" smtClean="0"/>
              <a:t>We </a:t>
            </a:r>
            <a:r>
              <a:rPr lang="en-US" sz="1050" dirty="0"/>
              <a:t>finally get to create what’s been bubbling in our heads and give it shape, color, texture &amp; font. This stage is usually the longest and requires the most work.</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028825"/>
            <a:ext cx="59626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2581275" y="2238375"/>
            <a:ext cx="914400" cy="0"/>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5391150" y="2238375"/>
            <a:ext cx="914400" cy="0"/>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6806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Mobile </a:t>
            </a:r>
            <a:r>
              <a:rPr lang="en-US" dirty="0" smtClean="0"/>
              <a:t>Apps, </a:t>
            </a:r>
            <a:r>
              <a:rPr lang="en-US" dirty="0" smtClean="0">
                <a:solidFill>
                  <a:srgbClr val="FFC000"/>
                </a:solidFill>
                <a:latin typeface="+mj-lt"/>
              </a:rPr>
              <a:t>Designing for mobile</a:t>
            </a:r>
            <a:r>
              <a:rPr lang="en-US" dirty="0" smtClean="0">
                <a:latin typeface="+mj-lt"/>
              </a:rPr>
              <a:t>?</a:t>
            </a:r>
            <a:endParaRPr lang="en-US" dirty="0">
              <a:latin typeface="+mj-lt"/>
            </a:endParaRPr>
          </a:p>
        </p:txBody>
      </p:sp>
      <p:sp>
        <p:nvSpPr>
          <p:cNvPr id="5" name="TextBox 4"/>
          <p:cNvSpPr txBox="1"/>
          <p:nvPr/>
        </p:nvSpPr>
        <p:spPr>
          <a:xfrm>
            <a:off x="250434" y="1097602"/>
            <a:ext cx="8462962" cy="4955203"/>
          </a:xfrm>
          <a:prstGeom prst="rect">
            <a:avLst/>
          </a:prstGeom>
          <a:noFill/>
        </p:spPr>
        <p:txBody>
          <a:bodyPr wrap="square" lIns="0" rIns="0" rtlCol="0">
            <a:spAutoFit/>
          </a:bodyPr>
          <a:lstStyle/>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a:solidFill>
                <a:srgbClr val="000000"/>
              </a:solidFill>
              <a:latin typeface="Verdana"/>
            </a:endParaRPr>
          </a:p>
          <a:p>
            <a:pPr fontAlgn="base"/>
            <a:endParaRPr lang="en-US" sz="1100" dirty="0" smtClean="0">
              <a:solidFill>
                <a:srgbClr val="000000"/>
              </a:solidFill>
              <a:latin typeface="Verdana"/>
            </a:endParaRPr>
          </a:p>
          <a:p>
            <a:pPr fontAlgn="base"/>
            <a:endParaRPr lang="en-US" sz="1100" dirty="0">
              <a:solidFill>
                <a:srgbClr val="000000"/>
              </a:solidFill>
              <a:latin typeface="Verdana"/>
            </a:endParaRPr>
          </a:p>
          <a:p>
            <a:pPr fontAlgn="base"/>
            <a:endParaRPr lang="en-US" sz="1100" dirty="0" smtClean="0">
              <a:solidFill>
                <a:srgbClr val="000000"/>
              </a:solidFill>
              <a:latin typeface="Verdana"/>
            </a:endParaRPr>
          </a:p>
          <a:p>
            <a:pPr fontAlgn="base"/>
            <a:r>
              <a:rPr lang="en-US" sz="1100" dirty="0" smtClean="0">
                <a:solidFill>
                  <a:srgbClr val="000000"/>
                </a:solidFill>
                <a:latin typeface="Verdana"/>
              </a:rPr>
              <a:t/>
            </a:r>
            <a:br>
              <a:rPr lang="en-US" sz="1100" dirty="0" smtClean="0">
                <a:solidFill>
                  <a:srgbClr val="000000"/>
                </a:solidFill>
                <a:latin typeface="Verdana"/>
              </a:rPr>
            </a:br>
            <a:r>
              <a:rPr lang="en-US" sz="1000" dirty="0">
                <a:solidFill>
                  <a:srgbClr val="000000"/>
                </a:solidFill>
                <a:latin typeface="Verdana"/>
              </a:rPr>
              <a:t>Mobile web interfaces take a different sort of design practice, whether they are for </a:t>
            </a:r>
            <a:r>
              <a:rPr lang="en-US" sz="1000" b="1" dirty="0">
                <a:solidFill>
                  <a:srgbClr val="000000"/>
                </a:solidFill>
                <a:latin typeface="inherit"/>
              </a:rPr>
              <a:t>mobile websites or native mobile applications</a:t>
            </a:r>
            <a:r>
              <a:rPr lang="en-US" sz="1000" dirty="0">
                <a:solidFill>
                  <a:srgbClr val="000000"/>
                </a:solidFill>
                <a:latin typeface="Verdana"/>
              </a:rPr>
              <a:t>. With a different sort of device, and a more noticeably different screen size, we as designers must consider a new set of best practices for design</a:t>
            </a:r>
            <a:r>
              <a:rPr lang="en-US" sz="1000" dirty="0" smtClean="0">
                <a:solidFill>
                  <a:srgbClr val="000000"/>
                </a:solidFill>
                <a:latin typeface="Verdana"/>
              </a:rPr>
              <a:t>.</a:t>
            </a:r>
            <a:endParaRPr lang="en-US" sz="1000" dirty="0">
              <a:solidFill>
                <a:srgbClr val="000000"/>
              </a:solidFill>
              <a:latin typeface="Verdana"/>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610" b="7618"/>
          <a:stretch/>
        </p:blipFill>
        <p:spPr bwMode="auto">
          <a:xfrm>
            <a:off x="2089865" y="999458"/>
            <a:ext cx="3981325" cy="4271944"/>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3_Blank">
  <a:themeElements>
    <a:clrScheme name="Cognizant Guideline (Latest)">
      <a:dk1>
        <a:srgbClr val="000000"/>
      </a:dk1>
      <a:lt1>
        <a:srgbClr val="FFFFFF"/>
      </a:lt1>
      <a:dk2>
        <a:srgbClr val="63AFE5"/>
      </a:dk2>
      <a:lt2>
        <a:srgbClr val="3188B4"/>
      </a:lt2>
      <a:accent1>
        <a:srgbClr val="6DB33F"/>
      </a:accent1>
      <a:accent2>
        <a:srgbClr val="CDD569"/>
      </a:accent2>
      <a:accent3>
        <a:srgbClr val="EB9A3B"/>
      </a:accent3>
      <a:accent4>
        <a:srgbClr val="E1AD00"/>
      </a:accent4>
      <a:accent5>
        <a:srgbClr val="CF87C3"/>
      </a:accent5>
      <a:accent6>
        <a:srgbClr val="C3B6DC"/>
      </a:accent6>
      <a:hlink>
        <a:srgbClr val="0070C0"/>
      </a:hlink>
      <a:folHlink>
        <a:srgbClr val="7030A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Blank">
  <a:themeElements>
    <a:clrScheme name="Cognizant Guideline (Latest)">
      <a:dk1>
        <a:srgbClr val="000000"/>
      </a:dk1>
      <a:lt1>
        <a:srgbClr val="FFFFFF"/>
      </a:lt1>
      <a:dk2>
        <a:srgbClr val="63AFE5"/>
      </a:dk2>
      <a:lt2>
        <a:srgbClr val="3188B4"/>
      </a:lt2>
      <a:accent1>
        <a:srgbClr val="6DB33F"/>
      </a:accent1>
      <a:accent2>
        <a:srgbClr val="CDD569"/>
      </a:accent2>
      <a:accent3>
        <a:srgbClr val="EB9A3B"/>
      </a:accent3>
      <a:accent4>
        <a:srgbClr val="E1AD00"/>
      </a:accent4>
      <a:accent5>
        <a:srgbClr val="CF87C3"/>
      </a:accent5>
      <a:accent6>
        <a:srgbClr val="C3B6DC"/>
      </a:accent6>
      <a:hlink>
        <a:srgbClr val="0070C0"/>
      </a:hlink>
      <a:folHlink>
        <a:srgbClr val="7030A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30F64F12DD25478A20B2C24E44D33A" ma:contentTypeVersion="36" ma:contentTypeDescription="Create a new document." ma:contentTypeScope="" ma:versionID="4ab35c01abb2cc124a2b9b0c0701813e">
  <xsd:schema xmlns:xsd="http://www.w3.org/2001/XMLSchema" xmlns:xs="http://www.w3.org/2001/XMLSchema" xmlns:p="http://schemas.microsoft.com/office/2006/metadata/properties" xmlns:ns2="06d90bea-690b-4d0e-97f6-f3cefa4de8a4" targetNamespace="http://schemas.microsoft.com/office/2006/metadata/properties" ma:root="true" ma:fieldsID="a4886b1aadd83c31db62dc14e2f3da9b" ns2:_="">
    <xsd:import namespace="06d90bea-690b-4d0e-97f6-f3cefa4de8a4"/>
    <xsd:element name="properties">
      <xsd:complexType>
        <xsd:sequence>
          <xsd:element name="documentManagement">
            <xsd:complexType>
              <xsd:all>
                <xsd:element ref="ns2:AccountID" minOccurs="0"/>
                <xsd:element ref="ns2:ProjectID" minOccurs="0"/>
                <xsd:element ref="ns2:SubProjectID" minOccurs="0"/>
                <xsd:element ref="ns2:AssociateID" minOccurs="0"/>
                <xsd:element ref="ns2:CreatedTime" minOccurs="0"/>
                <xsd:element ref="ns2:Processes" minOccurs="0"/>
                <xsd:element ref="ns2:Phase" minOccurs="0"/>
                <xsd:element ref="ns2:Activities" minOccurs="0"/>
                <xsd:element ref="ns2:Releases" minOccurs="0"/>
                <xsd:element ref="ns2:Functional_x0020_Modules" minOccurs="0"/>
                <xsd:element ref="ns2:ViewCount" minOccurs="0"/>
                <xsd:element ref="ns2:CheckedOutPath" minOccurs="0"/>
                <xsd:element ref="ns2:ApprovalStatus" minOccurs="0"/>
                <xsd:element ref="ns2:Work_x0020_request" minOccurs="0"/>
                <xsd:element ref="ns2:Tags" minOccurs="0"/>
                <xsd:element ref="ns2:ArtifactStatus" minOccurs="0"/>
                <xsd:element ref="ns2:UnmappedDocuments" minOccurs="0"/>
                <xsd:element ref="ns2:CopyToPath" minOccurs="0"/>
                <xsd:element ref="ns2:Comments" minOccurs="0"/>
                <xsd:element ref="ns2:ClientSupplied" minOccurs="0"/>
                <xsd:element ref="ns2:Rating1" minOccurs="0"/>
                <xsd:element ref="ns2:Rating2" minOccurs="0"/>
                <xsd:element ref="ns2:Rating3" minOccurs="0"/>
                <xsd:element ref="ns2:Rating4" minOccurs="0"/>
                <xsd:element ref="ns2:Rating5" minOccurs="0"/>
                <xsd:element ref="ns2:MBID" minOccurs="0"/>
                <xsd:element ref="ns2:_x0043_M1" minOccurs="0"/>
                <xsd:element ref="ns2:_x0043_M2" minOccurs="0"/>
                <xsd:element ref="ns2:_x0043_M3" minOccurs="0"/>
                <xsd:element ref="ns2:_x0043_M4" minOccurs="0"/>
                <xsd:element ref="ns2:_x0043_M5" minOccurs="0"/>
                <xsd:element ref="ns2:_x0043_M6" minOccurs="0"/>
                <xsd:element ref="ns2:_x0043_M7" minOccurs="0"/>
                <xsd:element ref="ns2:_x0043_M8" minOccurs="0"/>
                <xsd:element ref="ns2:_x0043_M9" minOccurs="0"/>
                <xsd:element ref="ns2:_x0043_M1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d90bea-690b-4d0e-97f6-f3cefa4de8a4" elementFormDefault="qualified">
    <xsd:import namespace="http://schemas.microsoft.com/office/2006/documentManagement/types"/>
    <xsd:import namespace="http://schemas.microsoft.com/office/infopath/2007/PartnerControls"/>
    <xsd:element name="AccountID" ma:index="8" nillable="true" ma:displayName="AccountID" ma:internalName="AccountID">
      <xsd:simpleType>
        <xsd:restriction base="dms:Text"/>
      </xsd:simpleType>
    </xsd:element>
    <xsd:element name="ProjectID" ma:index="9" nillable="true" ma:displayName="ProjectID" ma:internalName="ProjectID">
      <xsd:simpleType>
        <xsd:restriction base="dms:Text"/>
      </xsd:simpleType>
    </xsd:element>
    <xsd:element name="SubProjectID" ma:index="10" nillable="true" ma:displayName="SubProjectID" ma:internalName="SubProjectID">
      <xsd:simpleType>
        <xsd:restriction base="dms:Text"/>
      </xsd:simpleType>
    </xsd:element>
    <xsd:element name="AssociateID" ma:index="11" nillable="true" ma:displayName="AssociateID" ma:internalName="AssociateID">
      <xsd:simpleType>
        <xsd:restriction base="dms:Text"/>
      </xsd:simpleType>
    </xsd:element>
    <xsd:element name="CreatedTime" ma:index="12" nillable="true" ma:displayName="CreatedTime" ma:internalName="CreatedTime">
      <xsd:simpleType>
        <xsd:restriction base="dms:DateTime"/>
      </xsd:simpleType>
    </xsd:element>
    <xsd:element name="Processes" ma:index="13" nillable="true" ma:displayName="Processes" ma:internalName="Processes">
      <xsd:simpleType>
        <xsd:restriction base="dms:Text"/>
      </xsd:simpleType>
    </xsd:element>
    <xsd:element name="Phase" ma:index="14" nillable="true" ma:displayName="Phase" ma:internalName="Phase">
      <xsd:simpleType>
        <xsd:restriction base="dms:Text"/>
      </xsd:simpleType>
    </xsd:element>
    <xsd:element name="Activities" ma:index="15" nillable="true" ma:displayName="Activities" ma:internalName="Activities">
      <xsd:simpleType>
        <xsd:restriction base="dms:Text"/>
      </xsd:simpleType>
    </xsd:element>
    <xsd:element name="Releases" ma:index="16" nillable="true" ma:displayName="Releases" ma:internalName="Releases">
      <xsd:simpleType>
        <xsd:restriction base="dms:Text"/>
      </xsd:simpleType>
    </xsd:element>
    <xsd:element name="Functional_x0020_Modules" ma:index="17" nillable="true" ma:displayName="Functional Modules" ma:internalName="Functional_x0020_Modules">
      <xsd:simpleType>
        <xsd:restriction base="dms:Text"/>
      </xsd:simpleType>
    </xsd:element>
    <xsd:element name="ViewCount" ma:index="18" nillable="true" ma:displayName="ViewCount" ma:internalName="ViewCount">
      <xsd:simpleType>
        <xsd:restriction base="dms:Unknown"/>
      </xsd:simpleType>
    </xsd:element>
    <xsd:element name="CheckedOutPath" ma:index="19" nillable="true" ma:displayName="CheckedOutPath" ma:internalName="CheckedOutPath">
      <xsd:simpleType>
        <xsd:restriction base="dms:Text"/>
      </xsd:simpleType>
    </xsd:element>
    <xsd:element name="ApprovalStatus" ma:index="20" nillable="true" ma:displayName="ApprovalStatus" ma:internalName="ApprovalStatus">
      <xsd:simpleType>
        <xsd:restriction base="dms:Text"/>
      </xsd:simpleType>
    </xsd:element>
    <xsd:element name="Work_x0020_request" ma:index="21" nillable="true" ma:displayName="Work request" ma:internalName="Work_x0020_request">
      <xsd:simpleType>
        <xsd:restriction base="dms:Text"/>
      </xsd:simpleType>
    </xsd:element>
    <xsd:element name="Tags" ma:index="22" nillable="true" ma:displayName="Tags" ma:internalName="Tags">
      <xsd:simpleType>
        <xsd:restriction base="dms:Note">
          <xsd:maxLength value="255"/>
        </xsd:restriction>
      </xsd:simpleType>
    </xsd:element>
    <xsd:element name="ArtifactStatus" ma:index="23" nillable="true" ma:displayName="ArtifactStatus" ma:internalName="ArtifactStatus">
      <xsd:simpleType>
        <xsd:restriction base="dms:Text"/>
      </xsd:simpleType>
    </xsd:element>
    <xsd:element name="UnmappedDocuments" ma:index="24" nillable="true" ma:displayName="UnmappedDocuments" ma:internalName="UnmappedDocuments">
      <xsd:simpleType>
        <xsd:restriction base="dms:Text"/>
      </xsd:simpleType>
    </xsd:element>
    <xsd:element name="CopyToPath" ma:index="25" nillable="true" ma:displayName="CopyToPath" ma:internalName="CopyToPath">
      <xsd:simpleType>
        <xsd:restriction base="dms:Text"/>
      </xsd:simpleType>
    </xsd:element>
    <xsd:element name="Comments" ma:index="26" nillable="true" ma:displayName="Comments" ma:internalName="Comments">
      <xsd:simpleType>
        <xsd:restriction base="dms:Note">
          <xsd:maxLength value="255"/>
        </xsd:restriction>
      </xsd:simpleType>
    </xsd:element>
    <xsd:element name="ClientSupplied" ma:index="27" nillable="true" ma:displayName="ClientSupplied" ma:internalName="ClientSupplied">
      <xsd:simpleType>
        <xsd:restriction base="dms:Text"/>
      </xsd:simpleType>
    </xsd:element>
    <xsd:element name="Rating1" ma:index="28" nillable="true" ma:displayName="Rating1" ma:internalName="Rating1">
      <xsd:simpleType>
        <xsd:restriction base="dms:Unknown"/>
      </xsd:simpleType>
    </xsd:element>
    <xsd:element name="Rating2" ma:index="29" nillable="true" ma:displayName="Rating2" ma:internalName="Rating2">
      <xsd:simpleType>
        <xsd:restriction base="dms:Unknown"/>
      </xsd:simpleType>
    </xsd:element>
    <xsd:element name="Rating3" ma:index="30" nillable="true" ma:displayName="Rating3" ma:internalName="Rating3">
      <xsd:simpleType>
        <xsd:restriction base="dms:Unknown"/>
      </xsd:simpleType>
    </xsd:element>
    <xsd:element name="Rating4" ma:index="31" nillable="true" ma:displayName="Rating4" ma:internalName="Rating4">
      <xsd:simpleType>
        <xsd:restriction base="dms:Unknown"/>
      </xsd:simpleType>
    </xsd:element>
    <xsd:element name="Rating5" ma:index="32" nillable="true" ma:displayName="Rating5" ma:internalName="Rating5">
      <xsd:simpleType>
        <xsd:restriction base="dms:Unknown"/>
      </xsd:simpleType>
    </xsd:element>
    <xsd:element name="MBID" ma:index="33" nillable="true" ma:displayName="MBID" ma:internalName="MBID">
      <xsd:simpleType>
        <xsd:restriction base="dms:Text"/>
      </xsd:simpleType>
    </xsd:element>
    <xsd:element name="_x0043_M1" ma:index="34" nillable="true" ma:displayName="CM1" ma:internalName="_x0043_M1">
      <xsd:simpleType>
        <xsd:restriction base="dms:Text"/>
      </xsd:simpleType>
    </xsd:element>
    <xsd:element name="_x0043_M2" ma:index="35" nillable="true" ma:displayName="CM2" ma:internalName="_x0043_M2">
      <xsd:simpleType>
        <xsd:restriction base="dms:Text"/>
      </xsd:simpleType>
    </xsd:element>
    <xsd:element name="_x0043_M3" ma:index="36" nillable="true" ma:displayName="CM3" ma:internalName="_x0043_M3">
      <xsd:simpleType>
        <xsd:restriction base="dms:Text"/>
      </xsd:simpleType>
    </xsd:element>
    <xsd:element name="_x0043_M4" ma:index="37" nillable="true" ma:displayName="CM4" ma:internalName="_x0043_M4">
      <xsd:simpleType>
        <xsd:restriction base="dms:Text"/>
      </xsd:simpleType>
    </xsd:element>
    <xsd:element name="_x0043_M5" ma:index="38" nillable="true" ma:displayName="CM5" ma:internalName="_x0043_M5">
      <xsd:simpleType>
        <xsd:restriction base="dms:Text"/>
      </xsd:simpleType>
    </xsd:element>
    <xsd:element name="_x0043_M6" ma:index="39" nillable="true" ma:displayName="CM6" ma:internalName="_x0043_M6">
      <xsd:simpleType>
        <xsd:restriction base="dms:Text"/>
      </xsd:simpleType>
    </xsd:element>
    <xsd:element name="_x0043_M7" ma:index="40" nillable="true" ma:displayName="CM7" ma:internalName="_x0043_M7">
      <xsd:simpleType>
        <xsd:restriction base="dms:Text"/>
      </xsd:simpleType>
    </xsd:element>
    <xsd:element name="_x0043_M8" ma:index="41" nillable="true" ma:displayName="CM8" ma:internalName="_x0043_M8">
      <xsd:simpleType>
        <xsd:restriction base="dms:Text"/>
      </xsd:simpleType>
    </xsd:element>
    <xsd:element name="_x0043_M9" ma:index="42" nillable="true" ma:displayName="CM9" ma:internalName="_x0043_M9">
      <xsd:simpleType>
        <xsd:restriction base="dms:Text"/>
      </xsd:simpleType>
    </xsd:element>
    <xsd:element name="_x0043_M10" ma:index="43" nillable="true" ma:displayName="CM10" ma:internalName="_x0043_M10">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_x0043_M3 xmlns="06d90bea-690b-4d0e-97f6-f3cefa4de8a4" xsi:nil="true"/>
    <ProjectID xmlns="06d90bea-690b-4d0e-97f6-f3cefa4de8a4" xsi:nil="true"/>
    <UnmappedDocuments xmlns="06d90bea-690b-4d0e-97f6-f3cefa4de8a4">false</UnmappedDocuments>
    <_x0043_M2 xmlns="06d90bea-690b-4d0e-97f6-f3cefa4de8a4" xsi:nil="true"/>
    <AssociateID xmlns="06d90bea-690b-4d0e-97f6-f3cefa4de8a4">CTS\243626</AssociateID>
    <Rating5 xmlns="06d90bea-690b-4d0e-97f6-f3cefa4de8a4" xsi:nil="true"/>
    <_x0043_M1 xmlns="06d90bea-690b-4d0e-97f6-f3cefa4de8a4" xsi:nil="true"/>
    <ApprovalStatus xmlns="06d90bea-690b-4d0e-97f6-f3cefa4de8a4">Approved</ApprovalStatus>
    <Rating4 xmlns="06d90bea-690b-4d0e-97f6-f3cefa4de8a4" xsi:nil="true"/>
    <MBID xmlns="06d90bea-690b-4d0e-97f6-f3cefa4de8a4">DS_e2742140-2de7-4f7b-93b8-c12de5350058</MBID>
    <SubProjectID xmlns="06d90bea-690b-4d0e-97f6-f3cefa4de8a4" xsi:nil="true"/>
    <ArtifactStatus xmlns="06d90bea-690b-4d0e-97f6-f3cefa4de8a4" xsi:nil="true"/>
    <CreatedTime xmlns="06d90bea-690b-4d0e-97f6-f3cefa4de8a4">2013-12-13T15:16:29+00:00</CreatedTime>
    <Processes xmlns="06d90bea-690b-4d0e-97f6-f3cefa4de8a4" xsi:nil="true"/>
    <Work_x0020_request xmlns="06d90bea-690b-4d0e-97f6-f3cefa4de8a4" xsi:nil="true"/>
    <Comments xmlns="06d90bea-690b-4d0e-97f6-f3cefa4de8a4">CTS\243626</Comments>
    <_x0043_M10 xmlns="06d90bea-690b-4d0e-97f6-f3cefa4de8a4" xsi:nil="true"/>
    <CheckedOutPath xmlns="06d90bea-690b-4d0e-97f6-f3cefa4de8a4" xsi:nil="true"/>
    <AccountID xmlns="06d90bea-690b-4d0e-97f6-f3cefa4de8a4" xsi:nil="true"/>
    <Tags xmlns="06d90bea-690b-4d0e-97f6-f3cefa4de8a4" xsi:nil="true"/>
    <CopyToPath xmlns="06d90bea-690b-4d0e-97f6-f3cefa4de8a4">https://cognizant20.cognizant.com/cts/OrgCommunities1/CI Visual Designers/DSC/CI Visual Designers/CAT 2013/CICATS2012</CopyToPath>
    <Activities xmlns="06d90bea-690b-4d0e-97f6-f3cefa4de8a4" xsi:nil="true"/>
    <Releases xmlns="06d90bea-690b-4d0e-97f6-f3cefa4de8a4" xsi:nil="true"/>
    <ClientSupplied xmlns="06d90bea-690b-4d0e-97f6-f3cefa4de8a4">false</ClientSupplied>
    <_x0043_M9 xmlns="06d90bea-690b-4d0e-97f6-f3cefa4de8a4" xsi:nil="true"/>
    <Phase xmlns="06d90bea-690b-4d0e-97f6-f3cefa4de8a4" xsi:nil="true"/>
    <_x0043_M8 xmlns="06d90bea-690b-4d0e-97f6-f3cefa4de8a4" xsi:nil="true"/>
    <Functional_x0020_Modules xmlns="06d90bea-690b-4d0e-97f6-f3cefa4de8a4" xsi:nil="true"/>
    <Rating3 xmlns="06d90bea-690b-4d0e-97f6-f3cefa4de8a4" xsi:nil="true"/>
    <_x0043_M7 xmlns="06d90bea-690b-4d0e-97f6-f3cefa4de8a4" xsi:nil="true"/>
    <Rating2 xmlns="06d90bea-690b-4d0e-97f6-f3cefa4de8a4" xsi:nil="true"/>
    <_x0043_M6 xmlns="06d90bea-690b-4d0e-97f6-f3cefa4de8a4" xsi:nil="true"/>
    <ViewCount xmlns="06d90bea-690b-4d0e-97f6-f3cefa4de8a4">4</ViewCount>
    <Rating1 xmlns="06d90bea-690b-4d0e-97f6-f3cefa4de8a4" xsi:nil="true"/>
    <_x0043_M5 xmlns="06d90bea-690b-4d0e-97f6-f3cefa4de8a4" xsi:nil="true"/>
    <_x0043_M4 xmlns="06d90bea-690b-4d0e-97f6-f3cefa4de8a4" xsi:nil="true"/>
  </documentManagement>
</p:properties>
</file>

<file path=customXml/itemProps1.xml><?xml version="1.0" encoding="utf-8"?>
<ds:datastoreItem xmlns:ds="http://schemas.openxmlformats.org/officeDocument/2006/customXml" ds:itemID="{2756D70E-71FC-46E8-A08F-9149B0945E48}">
  <ds:schemaRefs>
    <ds:schemaRef ds:uri="http://schemas.microsoft.com/sharepoint/v3/contenttype/forms"/>
  </ds:schemaRefs>
</ds:datastoreItem>
</file>

<file path=customXml/itemProps2.xml><?xml version="1.0" encoding="utf-8"?>
<ds:datastoreItem xmlns:ds="http://schemas.openxmlformats.org/officeDocument/2006/customXml" ds:itemID="{8F35637E-21FA-4875-A8CC-FB0861E092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d90bea-690b-4d0e-97f6-f3cefa4de8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31A761-68BB-4330-A7A5-213034DA0E0C}">
  <ds:schemaRefs>
    <ds:schemaRef ds:uri="http://schemas.microsoft.com/office/2006/metadata/properties"/>
    <ds:schemaRef ds:uri="06d90bea-690b-4d0e-97f6-f3cefa4de8a4"/>
  </ds:schemaRefs>
</ds:datastoreItem>
</file>

<file path=docProps/app.xml><?xml version="1.0" encoding="utf-8"?>
<Properties xmlns="http://schemas.openxmlformats.org/officeDocument/2006/extended-properties" xmlns:vt="http://schemas.openxmlformats.org/officeDocument/2006/docPropsVTypes">
  <Template/>
  <TotalTime>3557</TotalTime>
  <Words>2736</Words>
  <Application>Microsoft Office PowerPoint</Application>
  <PresentationFormat>On-screen Show (4:3)</PresentationFormat>
  <Paragraphs>430</Paragraphs>
  <Slides>51</Slides>
  <Notes>8</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3_Blank</vt:lpstr>
      <vt:lpstr>4_Blank</vt:lpstr>
      <vt:lpstr>Designing for Web</vt:lpstr>
      <vt:lpstr>PowerPoint Presentation</vt:lpstr>
      <vt:lpstr>PowerPoint Presentation</vt:lpstr>
      <vt:lpstr>What is a website, intranet and web application?</vt:lpstr>
      <vt:lpstr>What is a website, intranet and web application?</vt:lpstr>
      <vt:lpstr>What is a website, intranet and web application?</vt:lpstr>
      <vt:lpstr>Types of Layout</vt:lpstr>
      <vt:lpstr>Think, Ideate and Design</vt:lpstr>
      <vt:lpstr>Mobile Apps, Designing for mobile?</vt:lpstr>
      <vt:lpstr>Mobile Apps, Designing for mobile?</vt:lpstr>
      <vt:lpstr>Mobile Apps, Designing for mobile?</vt:lpstr>
      <vt:lpstr>Mobile Apps, Designing for mobile?</vt:lpstr>
      <vt:lpstr>Mobile Apps, Designing for mobile?</vt:lpstr>
      <vt:lpstr>Understanding the Key Elements</vt:lpstr>
      <vt:lpstr>Understanding the Key Elements</vt:lpstr>
      <vt:lpstr>Understanding the Key Elements</vt:lpstr>
      <vt:lpstr>Understanding the Key Elements</vt:lpstr>
      <vt:lpstr>Some Live examples</vt:lpstr>
      <vt:lpstr>Some Live examples</vt:lpstr>
      <vt:lpstr>PowerPoint Presentation</vt:lpstr>
      <vt:lpstr>Understanding the Key Elements</vt:lpstr>
      <vt:lpstr>Understanding the Key Elements</vt:lpstr>
      <vt:lpstr>Understanding the Key Elements</vt:lpstr>
      <vt:lpstr>Understanding the Key Elements</vt:lpstr>
      <vt:lpstr>Understanding the Key Elements</vt:lpstr>
      <vt:lpstr>Understanding the Key Elements</vt:lpstr>
      <vt:lpstr>Understanding the Key Elements</vt:lpstr>
      <vt:lpstr>Web Design Trends and accessibility (https://www.apple.com/iphone-5c/) </vt:lpstr>
      <vt:lpstr>Web Design Trends</vt:lpstr>
      <vt:lpstr>PowerPoint Presentation</vt:lpstr>
      <vt:lpstr>Navigation Patterns &amp; Style</vt:lpstr>
      <vt:lpstr>Grids and Column Layouts</vt:lpstr>
      <vt:lpstr>Using Best Screen Resolutions</vt:lpstr>
      <vt:lpstr>Using Best Screen Resolutions</vt:lpstr>
      <vt:lpstr>Using Best Screen Resolutions</vt:lpstr>
      <vt:lpstr>Using Best Screen Resolutions : Global trends</vt:lpstr>
      <vt:lpstr>Using Digital Assets</vt:lpstr>
      <vt:lpstr>PowerPoint Presentation</vt:lpstr>
      <vt:lpstr>Leveraging Technology and Designing with Dependencies</vt:lpstr>
      <vt:lpstr>Leveraging Technology and Designing with Dependencies</vt:lpstr>
      <vt:lpstr>Leveraging Technology and Designing with Dependencies</vt:lpstr>
      <vt:lpstr>Leveraging Technology and Designing with Dependencies</vt:lpstr>
      <vt:lpstr>Leveraging Technology and Designing with Dependencies</vt:lpstr>
      <vt:lpstr>Leveraging Technology and Designing with Dependencies</vt:lpstr>
      <vt:lpstr>Leveraging Technology and Designing with Dependencies</vt:lpstr>
      <vt:lpstr>Leveraging Technology and Designing with Dependencies</vt:lpstr>
      <vt:lpstr>PowerPoint Presentation</vt:lpstr>
      <vt:lpstr>Image optimization &amp; slicing best practices</vt:lpstr>
      <vt:lpstr>Image optimization &amp; slicing best practices</vt:lpstr>
      <vt:lpstr>Arrangement of layers &amp; grouping in Photoshop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Technology Solutions</dc:title>
  <dc:creator>264018</dc:creator>
  <cp:lastModifiedBy>Syed Thameem, Jaffer Sadique (Cognizant)</cp:lastModifiedBy>
  <cp:revision>341</cp:revision>
  <dcterms:created xsi:type="dcterms:W3CDTF">2012-05-15T06:19:29Z</dcterms:created>
  <dcterms:modified xsi:type="dcterms:W3CDTF">2014-07-08T11:45:53Z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0x0101002630F64F12DD25478A20B2C24E44D33A</vt:lpwstr>
  </property>
  <property fmtid="{D5CDD505-2E9C-101B-9397-08002B2CF9AE}" pid="3" name="Role">
    <vt:lpwstr/>
  </property>
  <property fmtid="{D5CDD505-2E9C-101B-9397-08002B2CF9AE}" pid="4" name="WorkRequests">
    <vt:lpwstr/>
  </property>
  <property fmtid="{D5CDD505-2E9C-101B-9397-08002B2CF9AE}" pid="5" name="BaselinedVersions">
    <vt:lpwstr/>
  </property>
  <property fmtid="{D5CDD505-2E9C-101B-9397-08002B2CF9AE}" pid="6" name="WorkRequest">
    <vt:lpwstr/>
  </property>
</Properties>
</file>